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Ref idx="minor">
          <a:srgbClr val="FFFFFF"/>
        </a:fontRef>
        <a:srgbClr val="FFFFFF"/>
      </a:tcTxStyle>
      <a:tcStyle>
        <a:tcBdr>
          <a:left>
            <a:ln w="3175" cap="flat">
              <a:solidFill>
                <a:srgbClr val="FDF6DA"/>
              </a:solidFill>
              <a:prstDash val="solid"/>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3175"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3175" cap="flat">
              <a:solidFill>
                <a:srgbClr val="BDBBB3"/>
              </a:solidFill>
              <a:prstDash val="solid"/>
              <a:miter lim="400000"/>
            </a:ln>
          </a:top>
          <a:bottom>
            <a:ln w="3175" cap="flat">
              <a:solidFill>
                <a:srgbClr val="BDBBB3"/>
              </a:solidFill>
              <a:prstDash val="solid"/>
              <a:miter lim="400000"/>
            </a:ln>
          </a:bottom>
          <a:insideH>
            <a:ln w="3175"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b="def" i="def"/>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1" name="Shape 131"/>
          <p:cNvSpPr/>
          <p:nvPr>
            <p:ph type="sldImg"/>
          </p:nvPr>
        </p:nvSpPr>
        <p:spPr>
          <a:xfrm>
            <a:off x="1143000" y="685800"/>
            <a:ext cx="4572000" cy="3429000"/>
          </a:xfrm>
          <a:prstGeom prst="rect">
            <a:avLst/>
          </a:prstGeom>
        </p:spPr>
        <p:txBody>
          <a:bodyPr/>
          <a:lstStyle/>
          <a:p>
            <a:pPr/>
          </a:p>
        </p:txBody>
      </p:sp>
      <p:sp>
        <p:nvSpPr>
          <p:cNvPr id="132" name="Shape 13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p>
            <a:pPr marL="273326" indent="-273326">
              <a:spcBef>
                <a:spcPts val="1200"/>
              </a:spcBef>
              <a:buClr>
                <a:srgbClr val="BEBEBE"/>
              </a:buClr>
              <a:buSzPct val="125000"/>
              <a:buChar char="•"/>
            </a:pPr>
            <a:r>
              <a:t>The Turkish power supplants the Arab power and threatens the Byzantine Empire</a:t>
            </a:r>
          </a:p>
          <a:p>
            <a:pPr marL="273326" indent="-273326">
              <a:spcBef>
                <a:spcPts val="1200"/>
              </a:spcBef>
              <a:buClr>
                <a:srgbClr val="BEBEBE"/>
              </a:buClr>
              <a:buSzPct val="125000"/>
              <a:buChar char="•"/>
            </a:pPr>
            <a:r>
              <a:t>Nearly 400 years after crossing the Euphrates, the Ottoman Turks conquer Constantinople</a:t>
            </a:r>
          </a:p>
          <a:p>
            <a:pPr marL="273326" indent="-273326">
              <a:spcBef>
                <a:spcPts val="1200"/>
              </a:spcBef>
              <a:buClr>
                <a:srgbClr val="BEBEBE"/>
              </a:buClr>
              <a:buSzPct val="125000"/>
              <a:buChar char="•"/>
            </a:pPr>
            <a:r>
              <a:t>The fall of Constantinople does not cause the Latin church to repent</a:t>
            </a:r>
          </a:p>
          <a:p>
            <a:pPr marL="273326" indent="-273326">
              <a:spcBef>
                <a:spcPts val="1200"/>
              </a:spcBef>
              <a:buClr>
                <a:srgbClr val="BEBEBE"/>
              </a:buClr>
              <a:buSzPct val="125000"/>
              <a:buChar char="•"/>
            </a:pPr>
            <a:r>
              <a:t>John’s testimony against the Roman Empire is nearly concluded; but God has more for John to prophesy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marL="273326" indent="-273326">
              <a:spcBef>
                <a:spcPts val="1200"/>
              </a:spcBef>
              <a:buClr>
                <a:srgbClr val="BEBEBE"/>
              </a:buClr>
              <a:buSzPct val="125000"/>
              <a:buChar char="•"/>
            </a:pPr>
            <a:r>
              <a:t>Do not measure “the court given to the Gentiles”</a:t>
            </a:r>
          </a:p>
          <a:p>
            <a:pPr lvl="1" marL="844826" indent="-273326">
              <a:spcBef>
                <a:spcPts val="1200"/>
              </a:spcBef>
              <a:buClr>
                <a:srgbClr val="BEBEBE"/>
              </a:buClr>
              <a:buSzPct val="125000"/>
              <a:buChar char="•"/>
            </a:pPr>
            <a:r>
              <a:t>The part of the temple Gentiles were allowed to go</a:t>
            </a:r>
          </a:p>
          <a:p>
            <a:pPr lvl="1" marL="844826" indent="-273326">
              <a:spcBef>
                <a:spcPts val="1200"/>
              </a:spcBef>
              <a:buClr>
                <a:srgbClr val="BEBEBE"/>
              </a:buClr>
              <a:buSzPct val="125000"/>
              <a:buChar char="•"/>
            </a:pPr>
            <a:r>
              <a:t>Only “true Jews” could go into the temple complex</a:t>
            </a:r>
          </a:p>
          <a:p>
            <a:pPr marL="273326" indent="-273326">
              <a:spcBef>
                <a:spcPts val="1200"/>
              </a:spcBef>
              <a:buClr>
                <a:srgbClr val="BEBEBE"/>
              </a:buClr>
              <a:buSzPct val="125000"/>
              <a:buChar char="•"/>
            </a:pPr>
            <a:r>
              <a:t>The “holy city” — New Jerusalem (Hebrews 12:22), the church</a:t>
            </a:r>
          </a:p>
          <a:p>
            <a:pPr marL="273326" indent="-273326">
              <a:spcBef>
                <a:spcPts val="1200"/>
              </a:spcBef>
              <a:buClr>
                <a:srgbClr val="BEBEBE"/>
              </a:buClr>
              <a:buSzPct val="125000"/>
              <a:buChar char="•"/>
            </a:pPr>
            <a:r>
              <a:t>Trampled underfoot for “forty-two months” = 1,260 days (see verse 3, “And I will give power to my two witnesses, and they will prophesy one thousand two hundred and sixty days, clothed in sackcloth.”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marL="273326" indent="-273326">
              <a:spcBef>
                <a:spcPts val="1200"/>
              </a:spcBef>
              <a:buClr>
                <a:srgbClr val="BEBEBE"/>
              </a:buClr>
              <a:buSzPct val="125000"/>
              <a:buChar char="•"/>
            </a:pPr>
            <a:r>
              <a:t>Measuring the temple = evaluating the church by Scripture</a:t>
            </a:r>
          </a:p>
          <a:p>
            <a:pPr marL="273326" indent="-273326">
              <a:spcBef>
                <a:spcPts val="1200"/>
              </a:spcBef>
              <a:buClr>
                <a:srgbClr val="BEBEBE"/>
              </a:buClr>
              <a:buSzPct val="125000"/>
              <a:buChar char="•"/>
            </a:pPr>
            <a:r>
              <a:t>Jews/the temple/the altar/the worshippers = Christians who remain faithful to God, the true church</a:t>
            </a:r>
          </a:p>
          <a:p>
            <a:pPr marL="273326" indent="-273326">
              <a:spcBef>
                <a:spcPts val="1200"/>
              </a:spcBef>
              <a:buClr>
                <a:srgbClr val="BEBEBE"/>
              </a:buClr>
              <a:buSzPct val="125000"/>
              <a:buChar char="•"/>
            </a:pPr>
            <a:r>
              <a:t>Gentiles/the court of the Gentiles = apostate church</a:t>
            </a:r>
          </a:p>
          <a:p>
            <a:pPr marL="273326" indent="-273326">
              <a:spcBef>
                <a:spcPts val="1200"/>
              </a:spcBef>
              <a:buClr>
                <a:srgbClr val="BEBEBE"/>
              </a:buClr>
              <a:buSzPct val="125000"/>
              <a:buChar char="•"/>
            </a:pPr>
            <a:r>
              <a:t>Treading the city of God underfoot = suppressing and persecuting the church</a:t>
            </a:r>
          </a:p>
          <a:p>
            <a:pPr marL="273326" indent="-273326">
              <a:spcBef>
                <a:spcPts val="1200"/>
              </a:spcBef>
              <a:buClr>
                <a:srgbClr val="BEBEBE"/>
              </a:buClr>
              <a:buSzPct val="125000"/>
              <a:buChar char="•"/>
            </a:pPr>
            <a:r>
              <a:t>42 months = 1,260 days = 1260 years (more on this in a moment)</a:t>
            </a:r>
          </a:p>
          <a:p>
            <a:pPr lvl="1" marL="844826" indent="-273326">
              <a:spcBef>
                <a:spcPts val="1200"/>
              </a:spcBef>
              <a:buClr>
                <a:srgbClr val="BEBEBE"/>
              </a:buClr>
              <a:buSzPct val="125000"/>
              <a:buChar char="•"/>
            </a:pPr>
            <a:r>
              <a:t>Period of time when the apostate church suppressed the church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Revelation 11:3-6 And I will give power to my two witnesses, and they will prophesy one thousand two hundred and sixty days, clothed in sackcloth." [4] These are the two olive trees and the two lampstands standing before the God of the earth. [5] And if anyone wants to harm them, fire proceeds from their mouth and devours their enemies. And if anyone wants to harm them, he must be killed in this manner. [6] These have power to shut heaven, so that no rain falls in the days of their prophecy; and they have power over waters to turn them to blood, and to strike the earth with all plagues, as often as they desire.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marL="273326" indent="-273326">
              <a:spcBef>
                <a:spcPts val="1200"/>
              </a:spcBef>
              <a:buClr>
                <a:srgbClr val="BEBEBE"/>
              </a:buClr>
              <a:buSzPct val="125000"/>
              <a:buChar char="•"/>
            </a:pPr>
            <a:r>
              <a:t>“two witnesses…clothed in sackcloth”: a sign of mourning</a:t>
            </a:r>
          </a:p>
          <a:p>
            <a:pPr marL="273326" indent="-273326">
              <a:spcBef>
                <a:spcPts val="1200"/>
              </a:spcBef>
              <a:buClr>
                <a:srgbClr val="BEBEBE"/>
              </a:buClr>
              <a:buSzPct val="125000"/>
              <a:buChar char="•"/>
            </a:pPr>
            <a:r>
              <a:t>1,260 days = 42 months = 1,260 years </a:t>
            </a:r>
          </a:p>
          <a:p>
            <a:pPr marL="273326" indent="-273326">
              <a:spcBef>
                <a:spcPts val="1200"/>
              </a:spcBef>
              <a:buClr>
                <a:srgbClr val="BEBEBE"/>
              </a:buClr>
              <a:buSzPct val="125000"/>
              <a:buChar char="•"/>
            </a:pPr>
            <a:r>
              <a:t>“…olive trees”</a:t>
            </a:r>
          </a:p>
          <a:p>
            <a:pPr lvl="1" marL="844826" indent="-273326">
              <a:spcBef>
                <a:spcPts val="1200"/>
              </a:spcBef>
              <a:buClr>
                <a:srgbClr val="BEBEBE"/>
              </a:buClr>
              <a:buSzPct val="125000"/>
              <a:buChar char="•"/>
            </a:pPr>
            <a:r>
              <a:t>A source of oil; oil represents the Holy Spirit (1 John 2:24-27)</a:t>
            </a:r>
          </a:p>
          <a:p>
            <a:pPr lvl="1" marL="844826" indent="-273326">
              <a:spcBef>
                <a:spcPts val="1200"/>
              </a:spcBef>
              <a:buClr>
                <a:srgbClr val="BEBEBE"/>
              </a:buClr>
              <a:buSzPct val="125000"/>
              <a:buChar char="•"/>
            </a:pPr>
            <a:r>
              <a:t>Trees represent significant men — Zerubbabel and Joshua in Zechariah 4:1-7</a:t>
            </a:r>
          </a:p>
          <a:p>
            <a:pPr marL="273326" indent="-273326">
              <a:spcBef>
                <a:spcPts val="1200"/>
              </a:spcBef>
              <a:buClr>
                <a:srgbClr val="BEBEBE"/>
              </a:buClr>
              <a:buSzPct val="125000"/>
              <a:buChar char="•"/>
            </a:pPr>
            <a:r>
              <a:t>“…two lamp stands” - congregations of people, Jew and Gentile Christians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marL="273326" indent="-273326">
              <a:spcBef>
                <a:spcPts val="1200"/>
              </a:spcBef>
              <a:buClr>
                <a:srgbClr val="BEBEBE"/>
              </a:buClr>
              <a:buSzPct val="125000"/>
              <a:buChar char="•"/>
            </a:pPr>
            <a:r>
              <a:t>“fire proceeds from their mouth” - Jeremiah 5:14</a:t>
            </a:r>
          </a:p>
          <a:p>
            <a:pPr marL="273326" indent="-273326">
              <a:spcBef>
                <a:spcPts val="1200"/>
              </a:spcBef>
              <a:buClr>
                <a:srgbClr val="BEBEBE"/>
              </a:buClr>
              <a:buSzPct val="125000"/>
              <a:buChar char="•"/>
            </a:pPr>
            <a:r>
              <a:t>“power to shut heaven” - God sends and restricts the rain (Elijah’s prayer in 1 Kings 17:1-2) </a:t>
            </a:r>
          </a:p>
          <a:p>
            <a:pPr marL="273326" indent="-273326">
              <a:spcBef>
                <a:spcPts val="1200"/>
              </a:spcBef>
              <a:buClr>
                <a:srgbClr val="BEBEBE"/>
              </a:buClr>
              <a:buSzPct val="125000"/>
              <a:buChar char="•"/>
            </a:pPr>
            <a:r>
              <a:t>“power over waters to turn them to blood” - God turns water into blood (e.g. plague #1, Exodus 7:17-25)</a:t>
            </a:r>
          </a:p>
          <a:p>
            <a:pPr marL="273326" indent="-273326">
              <a:spcBef>
                <a:spcPts val="1200"/>
              </a:spcBef>
              <a:buClr>
                <a:srgbClr val="BEBEBE"/>
              </a:buClr>
              <a:buSzPct val="125000"/>
              <a:buChar char="•"/>
            </a:pPr>
            <a:r>
              <a:t>“strike the earth with all plagues” - God strikes the earth with pestilence (e.g. boils, plague #6 in Exodus 9:8-12).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marL="273326" indent="-273326">
              <a:spcBef>
                <a:spcPts val="1200"/>
              </a:spcBef>
              <a:buClr>
                <a:srgbClr val="BEBEBE"/>
              </a:buClr>
              <a:buSzPct val="125000"/>
              <a:buChar char="•"/>
            </a:pPr>
            <a:r>
              <a:t>Trees represent people in Scripture (e.g. Nebuchadnezzar in Daniel 4)</a:t>
            </a:r>
          </a:p>
          <a:p>
            <a:pPr marL="273326" indent="-273326">
              <a:spcBef>
                <a:spcPts val="1200"/>
              </a:spcBef>
              <a:buClr>
                <a:srgbClr val="BEBEBE"/>
              </a:buClr>
              <a:buSzPct val="125000"/>
              <a:buChar char="•"/>
            </a:pPr>
            <a:r>
              <a:t>Divine power, told to prophesy</a:t>
            </a:r>
          </a:p>
          <a:p>
            <a:pPr marL="273326" indent="-273326">
              <a:spcBef>
                <a:spcPts val="1200"/>
              </a:spcBef>
              <a:buClr>
                <a:srgbClr val="BEBEBE"/>
              </a:buClr>
              <a:buSzPct val="125000"/>
              <a:buChar char="•"/>
            </a:pPr>
            <a:r>
              <a:t>The two trees represent Daniel and John </a:t>
            </a:r>
          </a:p>
          <a:p>
            <a:pPr lvl="1" marL="844826" indent="-273326">
              <a:spcBef>
                <a:spcPts val="1200"/>
              </a:spcBef>
              <a:buClr>
                <a:srgbClr val="BEBEBE"/>
              </a:buClr>
              <a:buSzPct val="125000"/>
              <a:buChar char="•"/>
            </a:pPr>
            <a:r>
              <a:t>Daniel is the OT companion to Revelation</a:t>
            </a:r>
          </a:p>
          <a:p>
            <a:pPr lvl="1" marL="844826" indent="-273326">
              <a:spcBef>
                <a:spcPts val="1200"/>
              </a:spcBef>
              <a:buClr>
                <a:srgbClr val="BEBEBE"/>
              </a:buClr>
              <a:buSzPct val="125000"/>
              <a:buChar char="•"/>
            </a:pPr>
            <a:r>
              <a:t>They both speak about the same period of time (1,260 years) and the same beast</a:t>
            </a:r>
          </a:p>
          <a:p>
            <a:pPr lvl="1" marL="844826" indent="-273326">
              <a:spcBef>
                <a:spcPts val="1200"/>
              </a:spcBef>
              <a:buClr>
                <a:srgbClr val="BEBEBE"/>
              </a:buClr>
              <a:buSzPct val="125000"/>
              <a:buChar char="•"/>
            </a:pPr>
            <a:r>
              <a:t>Two prophets who represent the two testaments (Old and New)</a:t>
            </a:r>
          </a:p>
          <a:p>
            <a:pPr marL="273326" indent="-273326">
              <a:spcBef>
                <a:spcPts val="1200"/>
              </a:spcBef>
              <a:buClr>
                <a:srgbClr val="BEBEBE"/>
              </a:buClr>
              <a:buSzPct val="125000"/>
              <a:buChar char="•"/>
            </a:pPr>
            <a:r>
              <a:t>Fueled by the Holy Spirit and help supply the church - 2 Timothy 3:16, 2 Peter 1:20-21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marL="273326" indent="-273326">
              <a:spcBef>
                <a:spcPts val="1200"/>
              </a:spcBef>
              <a:buClr>
                <a:srgbClr val="BEBEBE"/>
              </a:buClr>
              <a:buSzPct val="125000"/>
              <a:buChar char="•"/>
            </a:pPr>
            <a:r>
              <a:t>400 - Jerome produces the Latin Vulgate Bible.</a:t>
            </a:r>
          </a:p>
          <a:p>
            <a:pPr lvl="1" marL="844826" indent="-273326">
              <a:spcBef>
                <a:spcPts val="1200"/>
              </a:spcBef>
              <a:buClr>
                <a:srgbClr val="BEBEBE"/>
              </a:buClr>
              <a:buSzPct val="125000"/>
              <a:buChar char="•"/>
            </a:pPr>
            <a:r>
              <a:t>Jerome revised earlier Latin versions of the Bible by using a common form of Latin more widely spoken in his day.</a:t>
            </a:r>
          </a:p>
          <a:p>
            <a:pPr lvl="1" marL="844826" indent="-273326">
              <a:spcBef>
                <a:spcPts val="1200"/>
              </a:spcBef>
              <a:buClr>
                <a:srgbClr val="BEBEBE"/>
              </a:buClr>
              <a:buSzPct val="125000"/>
              <a:buChar char="•"/>
            </a:pPr>
            <a:r>
              <a:t>“The Vulgate reigned as the Bible of Western Europe for a thousand years. When at the end of the Middle Ages demand for the knowledge of Scripture increased dramatically, it was the Bulgate that was first translated into the languages of the people. The Vulgate was the first book of importance to be printed…In 1456, the ‘Gutenberg Bible’ was issued.”</a:t>
            </a:r>
          </a:p>
          <a:p>
            <a:pPr lvl="1" marL="844826" indent="-273326">
              <a:spcBef>
                <a:spcPts val="1200"/>
              </a:spcBef>
              <a:buClr>
                <a:srgbClr val="BEBEBE"/>
              </a:buClr>
              <a:buSzPct val="125000"/>
              <a:buChar char="•"/>
            </a:pPr>
            <a:r>
              <a:t>By the 600’s AD, Latin was a dead language – no one grew up speaking Latin from childhood, they spoke in their local languages.</a:t>
            </a:r>
          </a:p>
          <a:p>
            <a:pPr marL="273326" indent="-273326">
              <a:spcBef>
                <a:spcPts val="1200"/>
              </a:spcBef>
              <a:buClr>
                <a:srgbClr val="BEBEBE"/>
              </a:buClr>
              <a:buSzPct val="125000"/>
              <a:buChar char="•"/>
            </a:pPr>
            <a:r>
              <a:t>To read the Bible in any language but Latin without a priest present was considered heresy (the two witnesses prophesy in sackcloth)</a:t>
            </a:r>
          </a:p>
          <a:p>
            <a:pPr marL="273326" indent="-273326">
              <a:spcBef>
                <a:spcPts val="1200"/>
              </a:spcBef>
              <a:buClr>
                <a:srgbClr val="BEBEBE"/>
              </a:buClr>
              <a:buSzPct val="125000"/>
              <a:buChar char="•"/>
            </a:pPr>
            <a:r>
              <a:t>“Heretics” in the Middle Ages</a:t>
            </a:r>
          </a:p>
          <a:p>
            <a:pPr lvl="1" marL="844826" indent="-273326">
              <a:spcBef>
                <a:spcPts val="1200"/>
              </a:spcBef>
              <a:buClr>
                <a:srgbClr val="BEBEBE"/>
              </a:buClr>
              <a:buSzPct val="125000"/>
              <a:buChar char="•"/>
            </a:pPr>
            <a:r>
              <a:t>“Heretics” in the Middle Ages typically consisted of people who either sought to reform the Latin church or outright rejected its authority.</a:t>
            </a:r>
          </a:p>
          <a:p>
            <a:pPr lvl="1" marL="844826" indent="-273326">
              <a:spcBef>
                <a:spcPts val="1200"/>
              </a:spcBef>
              <a:buClr>
                <a:srgbClr val="BEBEBE"/>
              </a:buClr>
              <a:buSzPct val="125000"/>
              <a:buChar char="•"/>
            </a:pPr>
            <a:r>
              <a:t>“Some were harmless groups who gathered to read the Bible to one another in the vernacular without a priest, and to put their own interpretation upon its disputed passages.” (Durant, Age of Faith, p. 769)</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marL="273326" indent="-273326">
              <a:spcBef>
                <a:spcPts val="1200"/>
              </a:spcBef>
              <a:buClr>
                <a:srgbClr val="BEBEBE"/>
              </a:buClr>
              <a:buSzPct val="125000"/>
              <a:buChar char="•"/>
            </a:pPr>
            <a:r>
              <a:t>God’s judgment of the Roman Empire will end with trumpet #7, but there is more for John to prophesy (10:11, “You must prophesy again about many peoples, nations, tongues, and kings.”)</a:t>
            </a:r>
          </a:p>
          <a:p>
            <a:pPr marL="273326" indent="-273326">
              <a:spcBef>
                <a:spcPts val="1200"/>
              </a:spcBef>
              <a:buClr>
                <a:srgbClr val="BEBEBE"/>
              </a:buClr>
              <a:buSzPct val="125000"/>
              <a:buChar char="•"/>
            </a:pPr>
            <a:r>
              <a:t>The measuring of the temple represents a time when some will judge the church according to the standard of the word of God — John Wycliffe is one example</a:t>
            </a:r>
          </a:p>
          <a:p>
            <a:pPr marL="273326" indent="-273326">
              <a:spcBef>
                <a:spcPts val="1200"/>
              </a:spcBef>
              <a:buClr>
                <a:srgbClr val="BEBEBE"/>
              </a:buClr>
              <a:buSzPct val="125000"/>
              <a:buChar char="•"/>
            </a:pPr>
            <a:r>
              <a:t>The two witnesses represent Daniel and John who, in turn, represent the Old and New Testaments</a:t>
            </a:r>
          </a:p>
          <a:p>
            <a:pPr marL="273326" indent="-273326">
              <a:spcBef>
                <a:spcPts val="1200"/>
              </a:spcBef>
              <a:buClr>
                <a:srgbClr val="BEBEBE"/>
              </a:buClr>
              <a:buSzPct val="125000"/>
              <a:buChar char="•"/>
            </a:pPr>
            <a:r>
              <a:t>They are clothed in sackcloth because the word of God is suppressed — Latin was the only Bible translation sanctioned by the church of Rome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a:r>
              <a:t>Mentioned 7 times in the Bible -- Daniel 7:25, Dan. 12:7, Rev. 11:2-3, Rev. 12:6, Rev. 12:14, Rev. 13:5 (see the table of symbols)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marL="273326" indent="-273326">
              <a:spcBef>
                <a:spcPts val="1200"/>
              </a:spcBef>
              <a:buClr>
                <a:srgbClr val="BEBEBE"/>
              </a:buClr>
              <a:buSzPct val="125000"/>
              <a:buChar char="•"/>
            </a:pPr>
            <a:r>
              <a:t>Revelation 12:6, “Then the woman fled into the wilderness, where she has a place prepared by God, that they should feed her there one thousand two hundred and sixty days.”</a:t>
            </a:r>
          </a:p>
          <a:p>
            <a:pPr marL="273326" indent="-273326">
              <a:spcBef>
                <a:spcPts val="1200"/>
              </a:spcBef>
              <a:buClr>
                <a:srgbClr val="BEBEBE"/>
              </a:buClr>
              <a:buSzPct val="125000"/>
              <a:buChar char="•"/>
            </a:pPr>
            <a:r>
              <a:t>Revelation 12:14, “But the woman was given two wings of a great eagle, that she might fly into the wilderness to her place, where she is nourished for a time and times and half a time, from the presence of the serpent.”</a:t>
            </a:r>
          </a:p>
          <a:p>
            <a:pPr marL="273326" indent="-273326">
              <a:spcBef>
                <a:spcPts val="1200"/>
              </a:spcBef>
              <a:buClr>
                <a:srgbClr val="BEBEBE"/>
              </a:buClr>
              <a:buSzPct val="125000"/>
              <a:buChar char="•"/>
            </a:pPr>
            <a:r>
              <a:t>1,260 days = “time and times and half a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a:p>
        </p:txBody>
      </p:sp>
      <p:sp>
        <p:nvSpPr>
          <p:cNvPr id="145" name="Shape 145"/>
          <p:cNvSpPr/>
          <p:nvPr>
            <p:ph type="body" sz="quarter" idx="1"/>
          </p:nvPr>
        </p:nvSpPr>
        <p:spPr>
          <a:prstGeom prst="rect">
            <a:avLst/>
          </a:prstGeom>
        </p:spPr>
        <p:txBody>
          <a:bodyPr/>
          <a:lstStyle/>
          <a:p>
            <a:pPr/>
            <a:r>
              <a:t>Revelation 10:1-7 I saw still another mighty angel coming down from heaven, clothed with a cloud. And a rainbow was on his head, his face was like the sun, and his feet like pillars of fire. [2] He had a little book open in his hand. And he set his right foot on the sea and his left foot on the land, [3] and cried with a loud voice, as when a lion roars. When he cried out, seven thunders uttered their voices. [4] Now when the seven thunders uttered their voices, I was about to write; but I heard a voice from heaven saying to me, "Seal up the things which the seven thunders uttered, and do not write them." [5] The angel whom I saw standing on the sea and on the land raised up his hand to heaven [6] and swore by Him who lives forever and ever, who created heaven and the things that are in it, the earth and the things that are in it, and the sea and the things that are in it, that there should be delay no longer, [7] but in the days of the sounding of the seventh angel, when he is about to sound, the mystery of God would be finished, as He declared to His servants the prophets.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marL="273326" indent="-273326">
              <a:spcBef>
                <a:spcPts val="1200"/>
              </a:spcBef>
              <a:buClr>
                <a:srgbClr val="BEBEBE"/>
              </a:buClr>
              <a:buSzPct val="125000"/>
              <a:buChar char="•"/>
            </a:pPr>
            <a:r>
              <a:t>Why a lunar year?</a:t>
            </a:r>
          </a:p>
          <a:p>
            <a:pPr lvl="1" marL="844826" indent="-273326">
              <a:spcBef>
                <a:spcPts val="1200"/>
              </a:spcBef>
              <a:buClr>
                <a:srgbClr val="BEBEBE"/>
              </a:buClr>
              <a:buSzPct val="125000"/>
              <a:buChar char="•"/>
            </a:pPr>
            <a:r>
              <a:t>First mentioned in Daniel 7:25; Jews used a lunar calendar</a:t>
            </a:r>
          </a:p>
          <a:p>
            <a:pPr marL="273326" indent="-273326">
              <a:spcBef>
                <a:spcPts val="1200"/>
              </a:spcBef>
              <a:buClr>
                <a:srgbClr val="BEBEBE"/>
              </a:buClr>
              <a:buSzPct val="125000"/>
              <a:buChar char="•"/>
            </a:pPr>
            <a:r>
              <a:t>“Time” = 360 days</a:t>
            </a:r>
          </a:p>
          <a:p>
            <a:pPr marL="273326" indent="-273326">
              <a:spcBef>
                <a:spcPts val="1200"/>
              </a:spcBef>
              <a:buClr>
                <a:srgbClr val="BEBEBE"/>
              </a:buClr>
              <a:buSzPct val="125000"/>
              <a:buChar char="•"/>
            </a:pPr>
            <a:r>
              <a:t>“Times” = 720 days (two years)</a:t>
            </a:r>
          </a:p>
          <a:p>
            <a:pPr marL="273326" indent="-273326">
              <a:spcBef>
                <a:spcPts val="1200"/>
              </a:spcBef>
              <a:buClr>
                <a:srgbClr val="BEBEBE"/>
              </a:buClr>
              <a:buSzPct val="125000"/>
              <a:buChar char="•"/>
            </a:pPr>
            <a:r>
              <a:t>“Half a time” = 180 days</a:t>
            </a:r>
          </a:p>
          <a:p>
            <a:pPr marL="273326" indent="-273326">
              <a:spcBef>
                <a:spcPts val="1200"/>
              </a:spcBef>
              <a:buClr>
                <a:srgbClr val="BEBEBE"/>
              </a:buClr>
              <a:buSzPct val="125000"/>
              <a:buChar char="•"/>
            </a:pPr>
            <a:r>
              <a:t>360 +720+180 = 1,260 days or 3.5 years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marL="273326" indent="-273326">
              <a:spcBef>
                <a:spcPts val="1200"/>
              </a:spcBef>
              <a:buClr>
                <a:srgbClr val="BEBEBE"/>
              </a:buClr>
              <a:buSzPct val="125000"/>
              <a:buChar char="•"/>
            </a:pPr>
            <a:r>
              <a:t>Revelation 11:2-3, “But leave out the court which is outside the temple, and do not measure it, for it has been given to the Gentiles. And they will tread the holy city underfoot for forty-two months. [3] And I will give power to my two witnesses, and they will prophesy one thousand two hundred and sixty days, clothed in sackcloth.”</a:t>
            </a:r>
          </a:p>
          <a:p>
            <a:pPr marL="273326" indent="-273326">
              <a:spcBef>
                <a:spcPts val="1200"/>
              </a:spcBef>
              <a:buClr>
                <a:srgbClr val="BEBEBE"/>
              </a:buClr>
              <a:buSzPct val="125000"/>
              <a:buChar char="•"/>
            </a:pPr>
            <a:r>
              <a:t>42 months x 30 days (lunar calendar) = 1,260 days</a:t>
            </a:r>
          </a:p>
          <a:p>
            <a:pPr lvl="1" marL="844826" indent="-273326">
              <a:spcBef>
                <a:spcPts val="1200"/>
              </a:spcBef>
              <a:buClr>
                <a:srgbClr val="BEBEBE"/>
              </a:buClr>
              <a:buSzPct val="125000"/>
              <a:buChar char="•"/>
            </a:pPr>
            <a:r>
              <a:t>If 42 months = 1,260 days</a:t>
            </a:r>
          </a:p>
          <a:p>
            <a:pPr lvl="1" marL="844826" indent="-273326">
              <a:spcBef>
                <a:spcPts val="1200"/>
              </a:spcBef>
              <a:buClr>
                <a:srgbClr val="BEBEBE"/>
              </a:buClr>
              <a:buSzPct val="125000"/>
              <a:buChar char="•"/>
            </a:pPr>
            <a:r>
              <a:t>If 1,260 days = “time and times and 1/2 a time”</a:t>
            </a:r>
          </a:p>
          <a:p>
            <a:pPr lvl="1" marL="844826" indent="-273326">
              <a:spcBef>
                <a:spcPts val="1200"/>
              </a:spcBef>
              <a:buClr>
                <a:srgbClr val="BEBEBE"/>
              </a:buClr>
              <a:buSzPct val="125000"/>
              <a:buChar char="•"/>
            </a:pPr>
            <a:r>
              <a:t>Then 42 months =  “time and times and 1/2 a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marL="273326" indent="-273326">
              <a:spcBef>
                <a:spcPts val="1200"/>
              </a:spcBef>
              <a:buClr>
                <a:srgbClr val="BEBEBE"/>
              </a:buClr>
              <a:buSzPct val="125000"/>
              <a:buChar char="•"/>
            </a:pPr>
            <a:r>
              <a:t>“a little book open in his hand” - a revelation available to all people</a:t>
            </a:r>
          </a:p>
          <a:p>
            <a:pPr marL="273326" indent="-273326">
              <a:spcBef>
                <a:spcPts val="1200"/>
              </a:spcBef>
              <a:buClr>
                <a:srgbClr val="BEBEBE"/>
              </a:buClr>
              <a:buSzPct val="125000"/>
              <a:buChar char="•"/>
            </a:pPr>
            <a:r>
              <a:t>The angel,  “cried with a loud voice, as when a lion roars.”</a:t>
            </a:r>
          </a:p>
          <a:p>
            <a:pPr marL="273326" indent="-273326">
              <a:spcBef>
                <a:spcPts val="1200"/>
              </a:spcBef>
              <a:buClr>
                <a:srgbClr val="BEBEBE"/>
              </a:buClr>
              <a:buSzPct val="125000"/>
              <a:buChar char="•"/>
            </a:pPr>
            <a:r>
              <a:t>“When he cried out, seven thunders uttered their voices” - thunder describes the voice of God</a:t>
            </a:r>
          </a:p>
          <a:p>
            <a:pPr marL="273326" indent="-273326">
              <a:spcBef>
                <a:spcPts val="1200"/>
              </a:spcBef>
              <a:buClr>
                <a:srgbClr val="BEBEBE"/>
              </a:buClr>
              <a:buSzPct val="125000"/>
              <a:buChar char="•"/>
            </a:pPr>
            <a:r>
              <a:t>“Seal up the things which the seven thunders uttered”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marL="273326" indent="-273326">
              <a:buClr>
                <a:srgbClr val="BEBEBE"/>
              </a:buClr>
              <a:buSzPct val="125000"/>
              <a:buChar char="•"/>
            </a:pPr>
            <a:r>
              <a:t>Verse 5, “and swore by Him who lives forever and ever” – </a:t>
            </a:r>
          </a:p>
          <a:p>
            <a:pPr lvl="1" marL="844826" indent="-273326">
              <a:buClr>
                <a:srgbClr val="BEBEBE"/>
              </a:buClr>
              <a:buSzPct val="125000"/>
              <a:buChar char="•"/>
            </a:pPr>
            <a:r>
              <a:t>a three-fold description of God</a:t>
            </a:r>
          </a:p>
          <a:p>
            <a:pPr lvl="2" marL="1416326" indent="-273326">
              <a:buClr>
                <a:srgbClr val="BEBEBE"/>
              </a:buClr>
              <a:buSzPct val="125000"/>
              <a:buChar char="•"/>
            </a:pPr>
            <a:r>
              <a:t>“who created heaven and the things that are in it,”</a:t>
            </a:r>
          </a:p>
          <a:p>
            <a:pPr lvl="2" marL="1416326" indent="-273326">
              <a:buClr>
                <a:srgbClr val="BEBEBE"/>
              </a:buClr>
              <a:buSzPct val="125000"/>
              <a:buChar char="•"/>
            </a:pPr>
            <a:r>
              <a:t>“the earth and the things that are in it,”</a:t>
            </a:r>
          </a:p>
          <a:p>
            <a:pPr lvl="2" marL="1416326" indent="-273326">
              <a:buClr>
                <a:srgbClr val="BEBEBE"/>
              </a:buClr>
              <a:buSzPct val="125000"/>
              <a:buChar char="•"/>
            </a:pPr>
            <a:r>
              <a:t>“and the sea and the things that are in it,”</a:t>
            </a:r>
          </a:p>
          <a:p>
            <a:pPr lvl="1" marL="844826" indent="-273326">
              <a:buClr>
                <a:srgbClr val="BEBEBE"/>
              </a:buClr>
              <a:buSzPct val="125000"/>
              <a:buChar char="•"/>
            </a:pPr>
            <a:r>
              <a:t>God is Lord of heaven and earth and the sea and all of their contents.</a:t>
            </a:r>
          </a:p>
          <a:p>
            <a:pPr lvl="2" marL="1416326" indent="-273326">
              <a:buClr>
                <a:srgbClr val="BEBEBE"/>
              </a:buClr>
              <a:buSzPct val="125000"/>
              <a:buChar char="•"/>
            </a:pPr>
            <a:r>
              <a:t>Parallel to the angel who came down from heaven (verse 1) who put his right foot on the sea and his left foot on the land (verse 2).</a:t>
            </a:r>
          </a:p>
          <a:p>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marL="273326" indent="-273326">
              <a:buClr>
                <a:srgbClr val="BEBEBE"/>
              </a:buClr>
              <a:buSzPct val="125000"/>
              <a:buChar char="•"/>
            </a:pPr>
            <a:r>
              <a:t>“mystery of God would be finished” — the seventh angel with the seventh trumpet signals the end of the world.</a:t>
            </a:r>
          </a:p>
          <a:p>
            <a:pPr lvl="1" marL="844826" indent="-273326">
              <a:buClr>
                <a:srgbClr val="BEBEBE"/>
              </a:buClr>
              <a:buSzPct val="125000"/>
              <a:buChar char="•"/>
            </a:pPr>
            <a:r>
              <a:t>Romans 16:25, “Now to Him who is able to establish you according to my gospel and the preaching of Jesus Christ, according to the revelation of the mystery kept secret since the world began…”</a:t>
            </a:r>
          </a:p>
          <a:p>
            <a:pPr lvl="1" marL="844826" indent="-273326">
              <a:buClr>
                <a:srgbClr val="BEBEBE"/>
              </a:buClr>
              <a:buSzPct val="125000"/>
              <a:buChar char="•"/>
            </a:pPr>
            <a:r>
              <a:t>Colossians 2:2, “that their hearts may be encouraged, being knit together in love, and attaining to all riches of the full assurance of understanding, to the knowledge of the mystery of God, both of the Father and of Christ,”</a:t>
            </a:r>
          </a:p>
          <a:p>
            <a:pPr/>
          </a:p>
          <a:p>
            <a:pPr marL="273326" indent="-273326">
              <a:buClr>
                <a:srgbClr val="BEBEBE"/>
              </a:buClr>
              <a:buSzPct val="125000"/>
              <a:buChar char="•"/>
            </a:pPr>
            <a:r>
              <a:t>The culmination of God’s eternal purpose as found in the resurrection and salvation of His people</a:t>
            </a:r>
          </a:p>
          <a:p>
            <a:pPr lvl="1" marL="844826" indent="-273326">
              <a:buClr>
                <a:srgbClr val="BEBEBE"/>
              </a:buClr>
              <a:buSzPct val="125000"/>
              <a:buChar char="•"/>
            </a:pPr>
            <a:r>
              <a:t>1 Thessalonians 4:16:  Lord will descend with “the trumpet of God”</a:t>
            </a:r>
          </a:p>
          <a:p>
            <a:pPr lvl="1" marL="844826" indent="-273326">
              <a:buClr>
                <a:srgbClr val="BEBEBE"/>
              </a:buClr>
              <a:buSzPct val="125000"/>
              <a:buChar char="•"/>
            </a:pPr>
            <a:r>
              <a:t>11:15, "The kingdoms of this world have become the kingdoms of our Lord and of His Christ, and He shall reign forever and ever!"</a:t>
            </a:r>
          </a:p>
          <a:p>
            <a:pPr lvl="1" marL="844826" indent="-273326">
              <a:buClr>
                <a:srgbClr val="BEBEBE"/>
              </a:buClr>
              <a:buSzPct val="125000"/>
              <a:buChar char="•"/>
            </a:pPr>
            <a:r>
              <a:t>1 Corinthians 15:24-25, “Then comes the end, when He delivers the kingdom to God the Father, when He puts an end to all rule and all authority and power. For He must reign till He has put all enemies under His feet.”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a:spcBef>
                <a:spcPts val="1200"/>
              </a:spcBef>
            </a:pPr>
            <a:r>
              <a:t>Revelation 10:8-11 Then the voice which I heard from heaven spoke to me again and said, "Go, take the little book which is open in the hand of the angel who stands on the sea and on the earth." [9] So I went to the angel and said to him, "Give me the little book." And he said to me, "Take and eat it; and it will make your stomach bitter, but it will be as sweet as honey in your mouth." [10] Then I took the little book out of the angel's hand and ate it, and it was as sweet as honey in my mouth. But when I had eaten it, my stomach became bitter. [11] And he said to me, "You must prophesy again about many peoples, nations, tongues, and kings."</a:t>
            </a:r>
          </a:p>
          <a:p>
            <a:pPr>
              <a:spcBef>
                <a:spcPts val="1200"/>
              </a:spcBef>
            </a:pPr>
          </a:p>
          <a:p>
            <a:pPr marL="273326" indent="-273326">
              <a:spcBef>
                <a:spcPts val="1200"/>
              </a:spcBef>
              <a:buClr>
                <a:srgbClr val="BEBEBE"/>
              </a:buClr>
              <a:buSzPct val="125000"/>
              <a:buChar char="•"/>
            </a:pPr>
            <a:r>
              <a:t>“Go, take the little book which is open”</a:t>
            </a:r>
          </a:p>
          <a:p>
            <a:pPr lvl="1" marL="844826" indent="-273326">
              <a:spcBef>
                <a:spcPts val="1200"/>
              </a:spcBef>
              <a:buClr>
                <a:srgbClr val="BEBEBE"/>
              </a:buClr>
              <a:buSzPct val="125000"/>
              <a:buChar char="•"/>
            </a:pPr>
            <a:r>
              <a:t>1:1:  God gave the revelation to Jesus who “sent and signified it by His angel to His servant John”</a:t>
            </a:r>
          </a:p>
          <a:p>
            <a:pPr lvl="1" marL="844826" indent="-273326">
              <a:spcBef>
                <a:spcPts val="1200"/>
              </a:spcBef>
              <a:buClr>
                <a:srgbClr val="BEBEBE"/>
              </a:buClr>
              <a:buSzPct val="125000"/>
              <a:buChar char="•"/>
            </a:pPr>
            <a:r>
              <a:t>John takes the little book from the angel’s hand</a:t>
            </a:r>
          </a:p>
          <a:p>
            <a:pPr marL="273326" indent="-273326">
              <a:spcBef>
                <a:spcPts val="1200"/>
              </a:spcBef>
              <a:buClr>
                <a:srgbClr val="BEBEBE"/>
              </a:buClr>
              <a:buSzPct val="125000"/>
              <a:buChar char="•"/>
            </a:pPr>
            <a:r>
              <a:t>“eat it”:  hearkens back to Ezekiel 3:1-4</a:t>
            </a:r>
          </a:p>
          <a:p>
            <a:pPr lvl="1" marL="844826" indent="-273326">
              <a:spcBef>
                <a:spcPts val="1200"/>
              </a:spcBef>
              <a:buClr>
                <a:srgbClr val="BEBEBE"/>
              </a:buClr>
              <a:buSzPct val="125000"/>
              <a:buChar char="•"/>
            </a:pPr>
            <a:r>
              <a:t>Ezekiel 3:1-4, “Moreover He said to me, ‘Son of man, eat what you find; eat this scroll, and go, speak to the house of Israel.’ [2] So I opened my mouth, and He caused me to eat that scroll. [3] And He said to me, ‘Son of man, feed your belly, and fill your stomach with this scroll that I give you.’ So I ate, and it was in my mouth like honey in sweetness. [4] Then He said to me: ‘Son of man, go to the house of Israel and speak with My words to them.’”</a:t>
            </a:r>
          </a:p>
          <a:p>
            <a:pPr lvl="1" marL="844826" indent="-273326">
              <a:spcBef>
                <a:spcPts val="1200"/>
              </a:spcBef>
              <a:buClr>
                <a:srgbClr val="BEBEBE"/>
              </a:buClr>
              <a:buSzPct val="125000"/>
              <a:buChar char="•"/>
            </a:pPr>
            <a:r>
              <a:t>The series of prophecies concerning Rome will end with the seventh trumpet.</a:t>
            </a:r>
          </a:p>
          <a:p>
            <a:pPr lvl="1" marL="844826" indent="-273326">
              <a:spcBef>
                <a:spcPts val="1200"/>
              </a:spcBef>
              <a:buClr>
                <a:srgbClr val="BEBEBE"/>
              </a:buClr>
              <a:buSzPct val="125000"/>
              <a:buChar char="•"/>
            </a:pPr>
            <a:r>
              <a:t>But there is still prophesy remaining for John – the only remaining apostle.</a:t>
            </a:r>
          </a:p>
          <a:p>
            <a:pPr marL="273326" indent="-273326">
              <a:spcBef>
                <a:spcPts val="1200"/>
              </a:spcBef>
              <a:buClr>
                <a:srgbClr val="BEBEBE"/>
              </a:buClr>
              <a:buSzPct val="125000"/>
              <a:buChar char="•"/>
            </a:pPr>
            <a:r>
              <a:t>“sweet…bitter”</a:t>
            </a:r>
          </a:p>
          <a:p>
            <a:pPr lvl="1" marL="844826" indent="-273326">
              <a:spcBef>
                <a:spcPts val="1200"/>
              </a:spcBef>
              <a:buClr>
                <a:srgbClr val="BEBEBE"/>
              </a:buClr>
              <a:buSzPct val="125000"/>
              <a:buChar char="•"/>
            </a:pPr>
            <a:r>
              <a:t>John received this book with joy – it is the revealed word of God</a:t>
            </a:r>
          </a:p>
          <a:p>
            <a:pPr lvl="1" marL="844826" indent="-273326">
              <a:spcBef>
                <a:spcPts val="1200"/>
              </a:spcBef>
              <a:buClr>
                <a:srgbClr val="BEBEBE"/>
              </a:buClr>
              <a:buSzPct val="125000"/>
              <a:buChar char="•"/>
            </a:pPr>
            <a:r>
              <a:t>Yet the contents of the message were full of persecution and inquisition and divine wrath.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Revelation 11:1-2 Then I was given a reed like a measuring rod. And the angel stood, saying, "Rise and measure the temple of God, the altar, and those who worship there. [2] But leave out the court which is outside the temple, and do not measure it, for it has been given to the Gentiles. And they will tread the holy city underfoot for forty-two months.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marL="273326" indent="-273326">
              <a:spcBef>
                <a:spcPts val="1200"/>
              </a:spcBef>
              <a:buClr>
                <a:srgbClr val="BEBEBE"/>
              </a:buClr>
              <a:buSzPct val="125000"/>
              <a:buChar char="•"/>
            </a:pPr>
            <a:r>
              <a:t>“I was given”:  The measuring rod is given to the apostle.</a:t>
            </a:r>
          </a:p>
          <a:p>
            <a:pPr marL="273326" indent="-273326">
              <a:spcBef>
                <a:spcPts val="1200"/>
              </a:spcBef>
              <a:buClr>
                <a:srgbClr val="BEBEBE"/>
              </a:buClr>
              <a:buSzPct val="125000"/>
              <a:buChar char="•"/>
            </a:pPr>
            <a:r>
              <a:t>“reed like a measuring rod”:  generally 9 feet in length</a:t>
            </a:r>
          </a:p>
          <a:p>
            <a:pPr marL="273326" indent="-273326">
              <a:spcBef>
                <a:spcPts val="1200"/>
              </a:spcBef>
              <a:buClr>
                <a:srgbClr val="BEBEBE"/>
              </a:buClr>
              <a:buSzPct val="125000"/>
              <a:buChar char="•"/>
            </a:pPr>
            <a:r>
              <a:t>What he is to measure.</a:t>
            </a:r>
          </a:p>
          <a:p>
            <a:pPr lvl="1" marL="844826" indent="-273326">
              <a:spcBef>
                <a:spcPts val="1200"/>
              </a:spcBef>
              <a:buClr>
                <a:srgbClr val="BEBEBE"/>
              </a:buClr>
              <a:buSzPct val="125000"/>
              <a:buChar char="•"/>
            </a:pPr>
            <a:r>
              <a:t>“temple of God”: the church – the collective body of individuals</a:t>
            </a:r>
          </a:p>
          <a:p>
            <a:pPr lvl="1" marL="844826" indent="-273326">
              <a:spcBef>
                <a:spcPts val="1200"/>
              </a:spcBef>
              <a:buClr>
                <a:srgbClr val="BEBEBE"/>
              </a:buClr>
              <a:buSzPct val="125000"/>
              <a:buChar char="•"/>
            </a:pPr>
            <a:r>
              <a:t>“the altar”: the worship</a:t>
            </a:r>
          </a:p>
          <a:p>
            <a:pPr lvl="1" marL="844826" indent="-273326">
              <a:spcBef>
                <a:spcPts val="1200"/>
              </a:spcBef>
              <a:buClr>
                <a:srgbClr val="BEBEBE"/>
              </a:buClr>
              <a:buSzPct val="125000"/>
              <a:buChar char="•"/>
            </a:pPr>
            <a:r>
              <a:t>“the worshipers”:  the individuals themselves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marL="273326" indent="-273326">
              <a:spcBef>
                <a:spcPts val="1200"/>
              </a:spcBef>
              <a:buClr>
                <a:srgbClr val="BEBEBE"/>
              </a:buClr>
              <a:buSzPct val="125000"/>
              <a:buChar char="•"/>
            </a:pPr>
            <a:r>
              <a:t>The apostle John measures the temple.</a:t>
            </a:r>
          </a:p>
          <a:p>
            <a:pPr lvl="1" marL="844826" indent="-273326">
              <a:spcBef>
                <a:spcPts val="1200"/>
              </a:spcBef>
              <a:buClr>
                <a:srgbClr val="BEBEBE"/>
              </a:buClr>
              <a:buSzPct val="125000"/>
              <a:buChar char="•"/>
            </a:pPr>
            <a:r>
              <a:t>The church is measured by the divine standard of the apostle – built on their foundation.</a:t>
            </a:r>
          </a:p>
          <a:p>
            <a:pPr lvl="1" marL="844826" indent="-273326">
              <a:spcBef>
                <a:spcPts val="1200"/>
              </a:spcBef>
              <a:buClr>
                <a:srgbClr val="BEBEBE"/>
              </a:buClr>
              <a:buSzPct val="125000"/>
              <a:buChar char="•"/>
            </a:pPr>
            <a:r>
              <a:t>When the fellowship of the apostles’ doctrine becomes the standard by which the church is governed, the church returns to a more public light.</a:t>
            </a:r>
          </a:p>
          <a:p>
            <a:pPr marL="273326" indent="-273326">
              <a:spcBef>
                <a:spcPts val="1200"/>
              </a:spcBef>
              <a:buClr>
                <a:srgbClr val="BEBEBE"/>
              </a:buClr>
              <a:buSzPct val="125000"/>
              <a:buChar char="•"/>
            </a:pPr>
            <a:r>
              <a:t>The measuring of the temple represents a restoration or return to the original model.</a:t>
            </a:r>
          </a:p>
          <a:p>
            <a:pPr lvl="1" marL="844826" indent="-273326">
              <a:spcBef>
                <a:spcPts val="1200"/>
              </a:spcBef>
              <a:buClr>
                <a:srgbClr val="BEBEBE"/>
              </a:buClr>
              <a:buSzPct val="125000"/>
              <a:buChar char="•"/>
            </a:pPr>
            <a:r>
              <a:t>In Ezekiel 40ff, the prophet sees a vision of the rebuilt temple; in the vision, the temple is measured.</a:t>
            </a:r>
          </a:p>
          <a:p>
            <a:pPr lvl="1" marL="844826" indent="-273326">
              <a:spcBef>
                <a:spcPts val="1200"/>
              </a:spcBef>
              <a:buClr>
                <a:srgbClr val="BEBEBE"/>
              </a:buClr>
              <a:buSzPct val="125000"/>
              <a:buChar char="•"/>
            </a:pPr>
            <a:r>
              <a:t>43:7-12 – the vision of the temple and its measuring implies a restoration.</a:t>
            </a:r>
          </a:p>
          <a:p>
            <a:pPr marL="273326" indent="-273326">
              <a:spcBef>
                <a:spcPts val="1200"/>
              </a:spcBef>
              <a:buClr>
                <a:srgbClr val="BEBEBE"/>
              </a:buClr>
              <a:buSzPct val="125000"/>
              <a:buChar char="•"/>
            </a:pPr>
            <a:r>
              <a:t>This restoration is directly tied with the two witnesses and their role during the 1260 years.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3" name="Line"/>
          <p:cNvSpPr/>
          <p:nvPr/>
        </p:nvSpPr>
        <p:spPr>
          <a:xfrm>
            <a:off x="952500" y="72898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Title Text"/>
          <p:cNvSpPr txBox="1"/>
          <p:nvPr>
            <p:ph type="title"/>
          </p:nvPr>
        </p:nvSpPr>
        <p:spPr>
          <a:xfrm>
            <a:off x="952500" y="4229100"/>
            <a:ext cx="22479000" cy="2857500"/>
          </a:xfrm>
          <a:prstGeom prst="rect">
            <a:avLst/>
          </a:prstGeom>
        </p:spPr>
        <p:txBody>
          <a:bodyPr anchor="b"/>
          <a:lstStyle/>
          <a:p>
            <a:pPr/>
            <a:r>
              <a:t>Title Text</a:t>
            </a:r>
          </a:p>
        </p:txBody>
      </p:sp>
      <p:sp>
        <p:nvSpPr>
          <p:cNvPr id="15" name="Body Level One…"/>
          <p:cNvSpPr txBox="1"/>
          <p:nvPr>
            <p:ph type="body" sz="quarter" idx="1"/>
          </p:nvPr>
        </p:nvSpPr>
        <p:spPr>
          <a:xfrm>
            <a:off x="952500" y="7823200"/>
            <a:ext cx="22479000" cy="11557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22898100" y="12319000"/>
            <a:ext cx="419100"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9" name="–Johnny Appleseed"/>
          <p:cNvSpPr txBox="1"/>
          <p:nvPr>
            <p:ph type="body" sz="quarter" idx="21"/>
          </p:nvPr>
        </p:nvSpPr>
        <p:spPr>
          <a:xfrm>
            <a:off x="952500" y="8318500"/>
            <a:ext cx="22479000" cy="711200"/>
          </a:xfrm>
          <a:prstGeom prst="rect">
            <a:avLst/>
          </a:prstGeom>
        </p:spPr>
        <p:txBody>
          <a:bodyPr anchor="t">
            <a:spAutoFit/>
          </a:bodyPr>
          <a:lstStyle>
            <a:lvl1pPr marL="0" indent="0" algn="ctr">
              <a:lnSpc>
                <a:spcPct val="140000"/>
              </a:lnSpc>
              <a:spcBef>
                <a:spcPts val="0"/>
              </a:spcBef>
              <a:buSzTx/>
              <a:buNone/>
              <a:defRPr i="1" sz="4200">
                <a:solidFill>
                  <a:srgbClr val="9D9D9D"/>
                </a:solidFill>
              </a:defRPr>
            </a:lvl1pPr>
          </a:lstStyle>
          <a:p>
            <a:pPr/>
            <a:r>
              <a:t>–Johnny Appleseed</a:t>
            </a:r>
          </a:p>
        </p:txBody>
      </p:sp>
      <p:sp>
        <p:nvSpPr>
          <p:cNvPr id="100" name="“Type a quote here.”"/>
          <p:cNvSpPr txBox="1"/>
          <p:nvPr>
            <p:ph type="body" sz="quarter" idx="22"/>
          </p:nvPr>
        </p:nvSpPr>
        <p:spPr>
          <a:xfrm>
            <a:off x="2387600" y="6064448"/>
            <a:ext cx="19621500" cy="838201"/>
          </a:xfrm>
          <a:prstGeom prst="rect">
            <a:avLst/>
          </a:prstGeom>
        </p:spPr>
        <p:txBody>
          <a:bodyPr>
            <a:spAutoFit/>
          </a:bodyPr>
          <a:lstStyle>
            <a:lvl1pPr marL="0" indent="0" algn="ctr">
              <a:lnSpc>
                <a:spcPct val="120000"/>
              </a:lnSpc>
              <a:spcBef>
                <a:spcPts val="0"/>
              </a:spcBef>
              <a:buSzTx/>
              <a:buNone/>
              <a:defRPr sz="5000"/>
            </a:lvl1pPr>
          </a:lstStyle>
          <a:p>
            <a:pPr/>
            <a:r>
              <a:t>“Type a quote here.” </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8" name="Green and yellow boat on the shore across the water from the village of Ferragudo, Portugal at duskFishermen boats at sea near village at dusk in Algarve, south of Portugal."/>
          <p:cNvSpPr/>
          <p:nvPr>
            <p:ph type="pic" idx="21"/>
          </p:nvPr>
        </p:nvSpPr>
        <p:spPr>
          <a:xfrm>
            <a:off x="0" y="-876300"/>
            <a:ext cx="24384000" cy="16264467"/>
          </a:xfrm>
          <a:prstGeom prst="rect">
            <a:avLst/>
          </a:prstGeom>
        </p:spPr>
        <p:txBody>
          <a:bodyPr lIns="91439" tIns="45719" rIns="91439" bIns="45719" anchor="t">
            <a:noAutofit/>
          </a:bodyPr>
          <a:lstStyle/>
          <a:p>
            <a:pP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defRPr sz="5200">
                <a:solidFill>
                  <a:srgbClr val="3E231A"/>
                </a:solidFill>
                <a:latin typeface="Papyrus"/>
                <a:ea typeface="Papyrus"/>
                <a:cs typeface="Papyrus"/>
                <a:sym typeface="Papyrus"/>
              </a:defRPr>
            </a:lvl1pPr>
          </a:lstStyle>
          <a:p>
            <a:pPr/>
            <a:r>
              <a:t>“Type a quote here.”</a:t>
            </a:r>
          </a:p>
        </p:txBody>
      </p:sp>
      <p:sp>
        <p:nvSpPr>
          <p:cNvPr id="124"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solidFill>
                  <a:srgbClr val="3E231A"/>
                </a:solidFill>
                <a:latin typeface="Papyrus"/>
                <a:ea typeface="Papyrus"/>
                <a:cs typeface="Papyrus"/>
                <a:sym typeface="Papyrus"/>
              </a:defRPr>
            </a:lvl1pPr>
          </a:lstStyle>
          <a:p>
            <a:pPr/>
            <a:r>
              <a:t>–Johnny Appleseed</a:t>
            </a:r>
          </a:p>
        </p:txBody>
      </p:sp>
      <p:sp>
        <p:nvSpPr>
          <p:cNvPr id="125"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3" name="Rock formations in the turquoise waters of Algarve, Portugal"/>
          <p:cNvSpPr/>
          <p:nvPr>
            <p:ph type="pic" idx="21"/>
          </p:nvPr>
        </p:nvSpPr>
        <p:spPr>
          <a:xfrm>
            <a:off x="927100" y="-1765300"/>
            <a:ext cx="22529800" cy="15019865"/>
          </a:xfrm>
          <a:prstGeom prst="rect">
            <a:avLst/>
          </a:prstGeom>
          <a:ln w="9525">
            <a:round/>
          </a:ln>
        </p:spPr>
        <p:txBody>
          <a:bodyPr lIns="91439" tIns="45719" rIns="91439" bIns="45719" anchor="t">
            <a:noAutofit/>
          </a:bodyPr>
          <a:lstStyle/>
          <a:p>
            <a:pPr/>
          </a:p>
        </p:txBody>
      </p:sp>
      <p:sp>
        <p:nvSpPr>
          <p:cNvPr id="24" name="Title Text"/>
          <p:cNvSpPr txBox="1"/>
          <p:nvPr>
            <p:ph type="title"/>
          </p:nvPr>
        </p:nvSpPr>
        <p:spPr>
          <a:xfrm>
            <a:off x="952500" y="9982200"/>
            <a:ext cx="22479000" cy="1574800"/>
          </a:xfrm>
          <a:prstGeom prst="rect">
            <a:avLst/>
          </a:prstGeom>
        </p:spPr>
        <p:txBody>
          <a:bodyPr anchor="b"/>
          <a:lstStyle/>
          <a:p>
            <a:pPr/>
            <a:r>
              <a:t>Title Text</a:t>
            </a:r>
          </a:p>
        </p:txBody>
      </p:sp>
      <p:sp>
        <p:nvSpPr>
          <p:cNvPr id="25" name="Body Level One…"/>
          <p:cNvSpPr txBox="1"/>
          <p:nvPr>
            <p:ph type="body" sz="quarter" idx="1"/>
          </p:nvPr>
        </p:nvSpPr>
        <p:spPr>
          <a:xfrm>
            <a:off x="952500" y="11620500"/>
            <a:ext cx="224790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952500" y="5435600"/>
            <a:ext cx="22479000" cy="2857500"/>
          </a:xfrm>
          <a:prstGeom prst="rect">
            <a:avLst/>
          </a:prstGeom>
        </p:spPr>
        <p:txBody>
          <a:bodyPr/>
          <a:lstStyle/>
          <a:p>
            <a:pPr/>
            <a:r>
              <a:t>Title Text</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Lighthouse in Portugal with coastal rock formations in the foreground overlooking the ocean at sunset "/>
          <p:cNvSpPr/>
          <p:nvPr>
            <p:ph type="pic" idx="21"/>
          </p:nvPr>
        </p:nvSpPr>
        <p:spPr>
          <a:xfrm>
            <a:off x="12623800" y="-1346200"/>
            <a:ext cx="10928468" cy="16319500"/>
          </a:xfrm>
          <a:prstGeom prst="rect">
            <a:avLst/>
          </a:prstGeom>
          <a:ln w="9525">
            <a:round/>
          </a:ln>
        </p:spPr>
        <p:txBody>
          <a:bodyPr lIns="91439" tIns="45719" rIns="91439" bIns="45719" anchor="t">
            <a:noAutofit/>
          </a:bodyPr>
          <a:lstStyle/>
          <a:p>
            <a:pPr/>
          </a:p>
        </p:txBody>
      </p:sp>
      <p:sp>
        <p:nvSpPr>
          <p:cNvPr id="42" name="Title Text"/>
          <p:cNvSpPr txBox="1"/>
          <p:nvPr>
            <p:ph type="title"/>
          </p:nvPr>
        </p:nvSpPr>
        <p:spPr>
          <a:xfrm>
            <a:off x="952500" y="3378200"/>
            <a:ext cx="10934700" cy="8534400"/>
          </a:xfrm>
          <a:prstGeom prst="rect">
            <a:avLst/>
          </a:prstGeom>
        </p:spPr>
        <p:txBody>
          <a:bodyPr anchor="t"/>
          <a:lstStyle/>
          <a:p>
            <a:pPr/>
            <a:r>
              <a:t>Title Text</a:t>
            </a:r>
          </a:p>
        </p:txBody>
      </p:sp>
      <p:sp>
        <p:nvSpPr>
          <p:cNvPr id="43" name="Body Level One…"/>
          <p:cNvSpPr txBox="1"/>
          <p:nvPr>
            <p:ph type="body" sz="quarter" idx="1"/>
          </p:nvPr>
        </p:nvSpPr>
        <p:spPr>
          <a:xfrm>
            <a:off x="952500" y="1638300"/>
            <a:ext cx="109347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1" name="Line"/>
          <p:cNvSpPr/>
          <p:nvPr/>
        </p:nvSpPr>
        <p:spPr>
          <a:xfrm>
            <a:off x="952500" y="36195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2" name="Title Text"/>
          <p:cNvSpPr txBox="1"/>
          <p:nvPr>
            <p:ph type="title"/>
          </p:nvPr>
        </p:nvSpPr>
        <p:spPr>
          <a:prstGeom prst="rect">
            <a:avLst/>
          </a:prstGeom>
        </p:spPr>
        <p:txBody>
          <a:body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61" name="Title Text"/>
          <p:cNvSpPr txBox="1"/>
          <p:nvPr>
            <p:ph type="title"/>
          </p:nvPr>
        </p:nvSpPr>
        <p:spPr>
          <a:prstGeom prst="rect">
            <a:avLst/>
          </a:prstGeom>
        </p:spPr>
        <p:txBody>
          <a:bodyPr/>
          <a:lstStyle/>
          <a:p>
            <a:pPr/>
            <a:r>
              <a:t>Title Text</a:t>
            </a:r>
          </a:p>
        </p:txBody>
      </p:sp>
      <p:sp>
        <p:nvSpPr>
          <p:cNvPr id="62" name="Body Level One…"/>
          <p:cNvSpPr txBox="1"/>
          <p:nvPr>
            <p:ph type="body" idx="1"/>
          </p:nvPr>
        </p:nvSpPr>
        <p:spPr>
          <a:xfrm>
            <a:off x="952500" y="4267200"/>
            <a:ext cx="22479000" cy="8051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1" name="Rock formations in the turquoise waters of Algarve, Portugal"/>
          <p:cNvSpPr/>
          <p:nvPr>
            <p:ph type="pic" sz="half" idx="21"/>
          </p:nvPr>
        </p:nvSpPr>
        <p:spPr>
          <a:xfrm>
            <a:off x="381000" y="4229100"/>
            <a:ext cx="11684000" cy="7789334"/>
          </a:xfrm>
          <a:prstGeom prst="rect">
            <a:avLst/>
          </a:prstGeom>
          <a:ln w="9525">
            <a:round/>
          </a:ln>
        </p:spPr>
        <p:txBody>
          <a:bodyPr lIns="91439" tIns="45719" rIns="91439" bIns="45719" anchor="t">
            <a:noAutofit/>
          </a:bodyPr>
          <a:lstStyle/>
          <a:p>
            <a:pP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sz="half" idx="1"/>
          </p:nvPr>
        </p:nvSpPr>
        <p:spPr>
          <a:xfrm>
            <a:off x="12687300" y="4114800"/>
            <a:ext cx="10744200" cy="7950200"/>
          </a:xfrm>
          <a:prstGeom prst="rect">
            <a:avLst/>
          </a:prstGeom>
        </p:spPr>
        <p:txBody>
          <a:bodyPr/>
          <a:lstStyle>
            <a:lvl1pPr marL="495300" indent="-495300">
              <a:spcBef>
                <a:spcPts val="4500"/>
              </a:spcBef>
              <a:buSzPct val="30000"/>
              <a:buBlip>
                <a:blip r:embed="rId2"/>
              </a:buBlip>
              <a:defRPr sz="4200"/>
            </a:lvl1pPr>
            <a:lvl2pPr marL="990600" indent="-495300">
              <a:spcBef>
                <a:spcPts val="4500"/>
              </a:spcBef>
              <a:buSzPct val="30000"/>
              <a:buBlip>
                <a:blip r:embed="rId2"/>
              </a:buBlip>
              <a:defRPr sz="4200"/>
            </a:lvl2pPr>
            <a:lvl3pPr marL="1485900" indent="-495300">
              <a:spcBef>
                <a:spcPts val="4500"/>
              </a:spcBef>
              <a:buSzPct val="30000"/>
              <a:buBlip>
                <a:blip r:embed="rId2"/>
              </a:buBlip>
              <a:defRPr sz="4200"/>
            </a:lvl3pPr>
            <a:lvl4pPr marL="1981200" indent="-495300">
              <a:spcBef>
                <a:spcPts val="4500"/>
              </a:spcBef>
              <a:buSzPct val="30000"/>
              <a:buBlip>
                <a:blip r:embed="rId2"/>
              </a:buBlip>
              <a:defRPr sz="4200"/>
            </a:lvl4pPr>
            <a:lvl5pPr marL="2476500" indent="-495300">
              <a:spcBef>
                <a:spcPts val="4500"/>
              </a:spcBef>
              <a:buSzPct val="30000"/>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9" name="Green and yellow boat at water’s edge across from the village of Ferragudo, Portugal at duskFishermen boats at sea near village at dusk in Algarve, south of Portugal."/>
          <p:cNvSpPr/>
          <p:nvPr>
            <p:ph type="pic" sz="half" idx="21"/>
          </p:nvPr>
        </p:nvSpPr>
        <p:spPr>
          <a:xfrm>
            <a:off x="13208000" y="520700"/>
            <a:ext cx="10909968" cy="7277100"/>
          </a:xfrm>
          <a:prstGeom prst="rect">
            <a:avLst/>
          </a:prstGeom>
          <a:ln w="9525">
            <a:round/>
          </a:ln>
        </p:spPr>
        <p:txBody>
          <a:bodyPr lIns="91439" tIns="45719" rIns="91439" bIns="45719" anchor="t">
            <a:noAutofit/>
          </a:bodyPr>
          <a:lstStyle/>
          <a:p>
            <a:pPr/>
          </a:p>
        </p:txBody>
      </p:sp>
      <p:sp>
        <p:nvSpPr>
          <p:cNvPr id="90" name="Rock formations in the turquoise waters of Algarve, Portugal"/>
          <p:cNvSpPr/>
          <p:nvPr>
            <p:ph type="pic" sz="half" idx="22"/>
          </p:nvPr>
        </p:nvSpPr>
        <p:spPr>
          <a:xfrm>
            <a:off x="13208000" y="6146800"/>
            <a:ext cx="10160000" cy="6773334"/>
          </a:xfrm>
          <a:prstGeom prst="rect">
            <a:avLst/>
          </a:prstGeom>
          <a:ln w="9525">
            <a:round/>
          </a:ln>
        </p:spPr>
        <p:txBody>
          <a:bodyPr lIns="91439" tIns="45719" rIns="91439" bIns="45719" anchor="t">
            <a:noAutofit/>
          </a:bodyPr>
          <a:lstStyle/>
          <a:p>
            <a:pPr/>
          </a:p>
        </p:txBody>
      </p:sp>
      <p:sp>
        <p:nvSpPr>
          <p:cNvPr id="91" name="Lighthouse in Portugal with coastal rock formations in the foreground overlooking the ocean at sunset "/>
          <p:cNvSpPr/>
          <p:nvPr>
            <p:ph type="pic" idx="23"/>
          </p:nvPr>
        </p:nvSpPr>
        <p:spPr>
          <a:xfrm>
            <a:off x="742138" y="-1391145"/>
            <a:ext cx="11855474" cy="17703801"/>
          </a:xfrm>
          <a:prstGeom prst="rect">
            <a:avLst/>
          </a:prstGeom>
          <a:ln w="9525">
            <a:round/>
          </a:ln>
        </p:spPr>
        <p:txBody>
          <a:bodyPr lIns="91439" tIns="45719" rIns="91439" bIns="45719" anchor="t">
            <a:noAutofit/>
          </a:bodyPr>
          <a:lstStyle/>
          <a:p>
            <a:pP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Line"/>
          <p:cNvSpPr/>
          <p:nvPr/>
        </p:nvSpPr>
        <p:spPr>
          <a:xfrm>
            <a:off x="952500" y="13004800"/>
            <a:ext cx="22479000" cy="0"/>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ne"/>
          <p:cNvSpPr/>
          <p:nvPr/>
        </p:nvSpPr>
        <p:spPr>
          <a:xfrm>
            <a:off x="952500" y="7112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Body Level One…"/>
          <p:cNvSpPr txBox="1"/>
          <p:nvPr>
            <p:ph type="body" idx="1"/>
          </p:nvPr>
        </p:nvSpPr>
        <p:spPr>
          <a:xfrm>
            <a:off x="952500" y="1384300"/>
            <a:ext cx="22479000" cy="1094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Title Text"/>
          <p:cNvSpPr txBox="1"/>
          <p:nvPr>
            <p:ph type="title"/>
          </p:nvPr>
        </p:nvSpPr>
        <p:spPr>
          <a:xfrm>
            <a:off x="952500" y="838200"/>
            <a:ext cx="22479000" cy="2679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Slide Number"/>
          <p:cNvSpPr txBox="1"/>
          <p:nvPr>
            <p:ph type="sldNum" sz="quarter" idx="2"/>
          </p:nvPr>
        </p:nvSpPr>
        <p:spPr>
          <a:xfrm>
            <a:off x="22923500" y="12319000"/>
            <a:ext cx="419100" cy="4572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xmlns:p14="http://schemas.microsoft.com/office/powerpoint/2010/main" spd="med" advClick="1"/>
  <p:txStyles>
    <p:titleStyle>
      <a:lvl1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1pPr>
      <a:lvl2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2pPr>
      <a:lvl3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3pPr>
      <a:lvl4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4pPr>
      <a:lvl5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5pPr>
      <a:lvl6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6pPr>
      <a:lvl7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7pPr>
      <a:lvl8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8pPr>
      <a:lvl9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9pPr>
    </p:titleStyle>
    <p:bodyStyle>
      <a:lvl1pPr marL="571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1pPr>
      <a:lvl2pPr marL="1143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2pPr>
      <a:lvl3pPr marL="1714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3pPr>
      <a:lvl4pPr marL="2286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4pPr>
      <a:lvl5pPr marL="2857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Rock formations in the turquoise waters of Algarve, Portugal" descr="Rock formations in the turquoise waters of Algarve, Portugal"/>
          <p:cNvPicPr>
            <a:picLocks noChangeAspect="0"/>
          </p:cNvPicPr>
          <p:nvPr>
            <p:ph type="pic" idx="21"/>
          </p:nvPr>
        </p:nvPicPr>
        <p:blipFill>
          <a:blip r:embed="rId2">
            <a:extLst/>
          </a:blip>
          <a:stretch>
            <a:fillRect/>
          </a:stretch>
        </p:blipFill>
        <p:spPr>
          <a:xfrm>
            <a:off x="825500" y="1320800"/>
            <a:ext cx="22733000" cy="8331200"/>
          </a:xfrm>
          <a:prstGeom prst="rect">
            <a:avLst/>
          </a:prstGeom>
        </p:spPr>
      </p:pic>
      <p:sp>
        <p:nvSpPr>
          <p:cNvPr id="135" name="The Revelation of Jesus Christ"/>
          <p:cNvSpPr txBox="1"/>
          <p:nvPr>
            <p:ph type="title"/>
          </p:nvPr>
        </p:nvSpPr>
        <p:spPr>
          <a:prstGeom prst="rect">
            <a:avLst/>
          </a:prstGeom>
        </p:spPr>
        <p:txBody>
          <a:bodyPr/>
          <a:lstStyle/>
          <a:p>
            <a:pPr/>
            <a:r>
              <a:t>The Revelation of Jesus Christ</a:t>
            </a:r>
          </a:p>
        </p:txBody>
      </p:sp>
      <p:sp>
        <p:nvSpPr>
          <p:cNvPr id="136" name="Vision 2 , Part 7 (10:5-11:6) - Trumpet 6, Part 2"/>
          <p:cNvSpPr txBox="1"/>
          <p:nvPr>
            <p:ph type="body" sz="quarter" idx="1"/>
          </p:nvPr>
        </p:nvSpPr>
        <p:spPr>
          <a:prstGeom prst="rect">
            <a:avLst/>
          </a:prstGeom>
        </p:spPr>
        <p:txBody>
          <a:bodyPr/>
          <a:lstStyle/>
          <a:p>
            <a:pPr/>
            <a:r>
              <a:t>Vision 2 , Part 7 (10:5-11:6) - Trumpet 6, Part 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A restoration"/>
          <p:cNvSpPr txBox="1"/>
          <p:nvPr>
            <p:ph type="title"/>
          </p:nvPr>
        </p:nvSpPr>
        <p:spPr>
          <a:prstGeom prst="rect">
            <a:avLst/>
          </a:prstGeom>
        </p:spPr>
        <p:txBody>
          <a:bodyPr/>
          <a:lstStyle>
            <a:lvl1pPr>
              <a:defRPr sz="10000"/>
            </a:lvl1pPr>
          </a:lstStyle>
          <a:p>
            <a:pPr/>
            <a:r>
              <a:t>A restoration</a:t>
            </a:r>
          </a:p>
        </p:txBody>
      </p:sp>
      <p:sp>
        <p:nvSpPr>
          <p:cNvPr id="177" name="The apostle measures the temple - Ephesians 2:20…"/>
          <p:cNvSpPr txBox="1"/>
          <p:nvPr>
            <p:ph type="body" idx="1"/>
          </p:nvPr>
        </p:nvSpPr>
        <p:spPr>
          <a:prstGeom prst="rect">
            <a:avLst/>
          </a:prstGeom>
        </p:spPr>
        <p:txBody>
          <a:bodyPr/>
          <a:lstStyle/>
          <a:p>
            <a:pPr>
              <a:lnSpc>
                <a:spcPct val="120000"/>
              </a:lnSpc>
              <a:spcBef>
                <a:spcPts val="3600"/>
              </a:spcBef>
              <a:buBlip>
                <a:blip r:embed="rId3"/>
              </a:buBlip>
              <a:defRPr sz="8000"/>
            </a:pPr>
            <a:r>
              <a:t>The apostle measures the temple - Ephesians 2:20</a:t>
            </a:r>
          </a:p>
          <a:p>
            <a:pPr>
              <a:lnSpc>
                <a:spcPct val="120000"/>
              </a:lnSpc>
              <a:spcBef>
                <a:spcPts val="3600"/>
              </a:spcBef>
              <a:buBlip>
                <a:blip r:embed="rId3"/>
              </a:buBlip>
              <a:defRPr sz="8000"/>
            </a:pPr>
            <a:r>
              <a:t>The measuring of the temple represents a restoration — Ezekiel 40ff</a:t>
            </a:r>
          </a:p>
          <a:p>
            <a:pPr>
              <a:lnSpc>
                <a:spcPct val="120000"/>
              </a:lnSpc>
              <a:spcBef>
                <a:spcPts val="3600"/>
              </a:spcBef>
              <a:buBlip>
                <a:blip r:embed="rId3"/>
              </a:buBlip>
              <a:defRPr sz="8000"/>
            </a:pPr>
            <a:r>
              <a:t>The restoration is tied to the two witnesses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7">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7"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he court is excluded"/>
          <p:cNvSpPr txBox="1"/>
          <p:nvPr>
            <p:ph type="title"/>
          </p:nvPr>
        </p:nvSpPr>
        <p:spPr>
          <a:prstGeom prst="rect">
            <a:avLst/>
          </a:prstGeom>
        </p:spPr>
        <p:txBody>
          <a:bodyPr/>
          <a:lstStyle/>
          <a:p>
            <a:pPr/>
            <a:r>
              <a:t>The court is excluded</a:t>
            </a:r>
          </a:p>
        </p:txBody>
      </p:sp>
      <p:sp>
        <p:nvSpPr>
          <p:cNvPr id="182" name="Do not measure “the court given to the Gentiles”…"/>
          <p:cNvSpPr txBox="1"/>
          <p:nvPr>
            <p:ph type="body" idx="1"/>
          </p:nvPr>
        </p:nvSpPr>
        <p:spPr>
          <a:prstGeom prst="rect">
            <a:avLst/>
          </a:prstGeom>
        </p:spPr>
        <p:txBody>
          <a:bodyPr/>
          <a:lstStyle/>
          <a:p>
            <a:pPr marL="514349" indent="-514349" defTabSz="742950">
              <a:lnSpc>
                <a:spcPct val="120000"/>
              </a:lnSpc>
              <a:spcBef>
                <a:spcPts val="5300"/>
              </a:spcBef>
              <a:buBlip>
                <a:blip r:embed="rId3"/>
              </a:buBlip>
              <a:defRPr sz="5940"/>
            </a:pPr>
            <a:r>
              <a:t>Do not measure “the court given to the Gentiles”</a:t>
            </a:r>
          </a:p>
          <a:p>
            <a:pPr lvl="1" marL="1028699" indent="-514349" defTabSz="742950">
              <a:lnSpc>
                <a:spcPct val="120000"/>
              </a:lnSpc>
              <a:spcBef>
                <a:spcPts val="5300"/>
              </a:spcBef>
              <a:buBlip>
                <a:blip r:embed="rId3"/>
              </a:buBlip>
              <a:defRPr sz="5940"/>
            </a:pPr>
            <a:r>
              <a:t>The part of the temple Gentiles were allowed to go</a:t>
            </a:r>
          </a:p>
          <a:p>
            <a:pPr lvl="1" marL="1028699" indent="-514349" defTabSz="742950">
              <a:lnSpc>
                <a:spcPct val="120000"/>
              </a:lnSpc>
              <a:spcBef>
                <a:spcPts val="5300"/>
              </a:spcBef>
              <a:buBlip>
                <a:blip r:embed="rId3"/>
              </a:buBlip>
              <a:defRPr sz="5940"/>
            </a:pPr>
            <a:r>
              <a:t>Only “true Jews” could go into the temple complex</a:t>
            </a:r>
          </a:p>
          <a:p>
            <a:pPr marL="514349" indent="-514349" defTabSz="742950">
              <a:lnSpc>
                <a:spcPct val="120000"/>
              </a:lnSpc>
              <a:spcBef>
                <a:spcPts val="5300"/>
              </a:spcBef>
              <a:buBlip>
                <a:blip r:embed="rId3"/>
              </a:buBlip>
              <a:defRPr sz="5940"/>
            </a:pPr>
            <a:r>
              <a:t>The “holy city” — New Jerusalem (Hebrews 12:22), the church</a:t>
            </a:r>
          </a:p>
          <a:p>
            <a:pPr marL="514349" indent="-514349" defTabSz="742950">
              <a:lnSpc>
                <a:spcPct val="120000"/>
              </a:lnSpc>
              <a:spcBef>
                <a:spcPts val="5300"/>
              </a:spcBef>
              <a:buBlip>
                <a:blip r:embed="rId3"/>
              </a:buBlip>
              <a:defRPr sz="5940"/>
            </a:pPr>
            <a:r>
              <a:t>Trampled underfoot for “forty-two months” = 1,260 days (see verse 3)</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he imagery of 11:1-2"/>
          <p:cNvSpPr txBox="1"/>
          <p:nvPr>
            <p:ph type="title"/>
          </p:nvPr>
        </p:nvSpPr>
        <p:spPr>
          <a:prstGeom prst="rect">
            <a:avLst/>
          </a:prstGeom>
        </p:spPr>
        <p:txBody>
          <a:bodyPr/>
          <a:lstStyle/>
          <a:p>
            <a:pPr/>
            <a:r>
              <a:t>The imagery of 11:1-2</a:t>
            </a:r>
          </a:p>
        </p:txBody>
      </p:sp>
      <p:sp>
        <p:nvSpPr>
          <p:cNvPr id="187" name="Measuring the temple = evaluating the church by Scripture…"/>
          <p:cNvSpPr txBox="1"/>
          <p:nvPr>
            <p:ph type="body" idx="1"/>
          </p:nvPr>
        </p:nvSpPr>
        <p:spPr>
          <a:prstGeom prst="rect">
            <a:avLst/>
          </a:prstGeom>
        </p:spPr>
        <p:txBody>
          <a:bodyPr/>
          <a:lstStyle/>
          <a:p>
            <a:pPr marL="560069" indent="-560069" defTabSz="808990">
              <a:spcBef>
                <a:spcPts val="3500"/>
              </a:spcBef>
              <a:buBlip>
                <a:blip r:embed="rId3"/>
              </a:buBlip>
              <a:defRPr sz="5488"/>
            </a:pPr>
            <a:r>
              <a:t>Measuring the temple = evaluating the church by Scripture</a:t>
            </a:r>
          </a:p>
          <a:p>
            <a:pPr marL="560069" indent="-560069" defTabSz="808990">
              <a:spcBef>
                <a:spcPts val="3500"/>
              </a:spcBef>
              <a:buBlip>
                <a:blip r:embed="rId3"/>
              </a:buBlip>
              <a:defRPr sz="5488"/>
            </a:pPr>
            <a:r>
              <a:t>Jews/the temple/the altar/the worshippers = Christians who remain faithful to God, the true church</a:t>
            </a:r>
          </a:p>
          <a:p>
            <a:pPr marL="560069" indent="-560069" defTabSz="808990">
              <a:spcBef>
                <a:spcPts val="3500"/>
              </a:spcBef>
              <a:buBlip>
                <a:blip r:embed="rId3"/>
              </a:buBlip>
              <a:defRPr sz="5488"/>
            </a:pPr>
            <a:r>
              <a:t>Gentiles/the court of the Gentiles = apostate church</a:t>
            </a:r>
          </a:p>
          <a:p>
            <a:pPr marL="560069" indent="-560069" defTabSz="808990">
              <a:spcBef>
                <a:spcPts val="3500"/>
              </a:spcBef>
              <a:buBlip>
                <a:blip r:embed="rId3"/>
              </a:buBlip>
              <a:defRPr sz="5488"/>
            </a:pPr>
            <a:r>
              <a:t>Treading the city of God underfoot = suppressing and persecuting the church</a:t>
            </a:r>
          </a:p>
          <a:p>
            <a:pPr marL="560069" indent="-560069" defTabSz="808990">
              <a:spcBef>
                <a:spcPts val="3500"/>
              </a:spcBef>
              <a:buBlip>
                <a:blip r:embed="rId3"/>
              </a:buBlip>
              <a:defRPr sz="5488"/>
            </a:pPr>
            <a:r>
              <a:t>42 months = 1,260 days = 1260 years (more on this in a moment)</a:t>
            </a:r>
          </a:p>
          <a:p>
            <a:pPr lvl="1" marL="1120140" indent="-560070" defTabSz="808990">
              <a:spcBef>
                <a:spcPts val="3500"/>
              </a:spcBef>
              <a:buBlip>
                <a:blip r:embed="rId3"/>
              </a:buBlip>
              <a:defRPr sz="5488"/>
            </a:pPr>
            <a:r>
              <a:t>Period of time when the apostate church suppressed the church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87">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7"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11:3-6: The two witnesses"/>
          <p:cNvSpPr txBox="1"/>
          <p:nvPr>
            <p:ph type="title"/>
          </p:nvPr>
        </p:nvSpPr>
        <p:spPr>
          <a:prstGeom prst="rect">
            <a:avLst/>
          </a:prstGeom>
        </p:spPr>
        <p:txBody>
          <a:bodyPr/>
          <a:lstStyle/>
          <a:p>
            <a:pPr/>
            <a:r>
              <a:t>11:3-6: The two witnesses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he two witnesses"/>
          <p:cNvSpPr txBox="1"/>
          <p:nvPr>
            <p:ph type="title"/>
          </p:nvPr>
        </p:nvSpPr>
        <p:spPr>
          <a:prstGeom prst="rect">
            <a:avLst/>
          </a:prstGeom>
        </p:spPr>
        <p:txBody>
          <a:bodyPr/>
          <a:lstStyle/>
          <a:p>
            <a:pPr/>
            <a:r>
              <a:t>The two witnesses</a:t>
            </a:r>
          </a:p>
        </p:txBody>
      </p:sp>
      <p:sp>
        <p:nvSpPr>
          <p:cNvPr id="196" name="“two witnesses…clothed in sackcloth”: a sign of mourning…"/>
          <p:cNvSpPr txBox="1"/>
          <p:nvPr>
            <p:ph type="body" idx="1"/>
          </p:nvPr>
        </p:nvSpPr>
        <p:spPr>
          <a:prstGeom prst="rect">
            <a:avLst/>
          </a:prstGeom>
        </p:spPr>
        <p:txBody>
          <a:bodyPr/>
          <a:lstStyle/>
          <a:p>
            <a:pPr marL="571499" indent="-571499">
              <a:spcBef>
                <a:spcPts val="3400"/>
              </a:spcBef>
              <a:buBlip>
                <a:blip r:embed="rId3"/>
              </a:buBlip>
              <a:defRPr sz="5500"/>
            </a:pPr>
            <a:r>
              <a:t>“two witnesses…clothed in sackcloth”: a sign of mourning</a:t>
            </a:r>
          </a:p>
          <a:p>
            <a:pPr marL="571499" indent="-571499">
              <a:spcBef>
                <a:spcPts val="3400"/>
              </a:spcBef>
              <a:buBlip>
                <a:blip r:embed="rId3"/>
              </a:buBlip>
              <a:defRPr sz="5500"/>
            </a:pPr>
            <a:r>
              <a:t>1,260 days = 42 months = 1,260 years </a:t>
            </a:r>
          </a:p>
          <a:p>
            <a:pPr marL="571499" indent="-571499">
              <a:spcBef>
                <a:spcPts val="3400"/>
              </a:spcBef>
              <a:buBlip>
                <a:blip r:embed="rId3"/>
              </a:buBlip>
              <a:defRPr sz="5500"/>
            </a:pPr>
            <a:r>
              <a:t>“…olive trees”</a:t>
            </a:r>
          </a:p>
          <a:p>
            <a:pPr lvl="1">
              <a:spcBef>
                <a:spcPts val="3400"/>
              </a:spcBef>
              <a:buBlip>
                <a:blip r:embed="rId3"/>
              </a:buBlip>
              <a:defRPr sz="5500"/>
            </a:pPr>
            <a:r>
              <a:t>A source of oil; oil represents the Holy Spirit (1 John 2:24-27)</a:t>
            </a:r>
          </a:p>
          <a:p>
            <a:pPr lvl="1">
              <a:spcBef>
                <a:spcPts val="3400"/>
              </a:spcBef>
              <a:buBlip>
                <a:blip r:embed="rId3"/>
              </a:buBlip>
              <a:defRPr sz="5500"/>
            </a:pPr>
            <a:r>
              <a:t>Trees represent significant men — Zerubbabel and Joshua in Zechariah 4:1-7</a:t>
            </a:r>
          </a:p>
          <a:p>
            <a:pPr marL="571499" indent="-571499">
              <a:spcBef>
                <a:spcPts val="3400"/>
              </a:spcBef>
              <a:buBlip>
                <a:blip r:embed="rId3"/>
              </a:buBlip>
              <a:defRPr sz="5500"/>
            </a:pPr>
            <a:r>
              <a:t>“…two lamp stands” - congregations of people, Jew and Gentile Christians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9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6"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Witnesses have divine power"/>
          <p:cNvSpPr txBox="1"/>
          <p:nvPr>
            <p:ph type="title"/>
          </p:nvPr>
        </p:nvSpPr>
        <p:spPr>
          <a:prstGeom prst="rect">
            <a:avLst/>
          </a:prstGeom>
        </p:spPr>
        <p:txBody>
          <a:bodyPr/>
          <a:lstStyle/>
          <a:p>
            <a:pPr/>
            <a:r>
              <a:t>Witnesses have divine power</a:t>
            </a:r>
          </a:p>
        </p:txBody>
      </p:sp>
      <p:sp>
        <p:nvSpPr>
          <p:cNvPr id="201" name="“fire proceeds from their mouth” - Jeremiah 5:14…"/>
          <p:cNvSpPr txBox="1"/>
          <p:nvPr>
            <p:ph type="body" idx="1"/>
          </p:nvPr>
        </p:nvSpPr>
        <p:spPr>
          <a:prstGeom prst="rect">
            <a:avLst/>
          </a:prstGeom>
        </p:spPr>
        <p:txBody>
          <a:bodyPr/>
          <a:lstStyle/>
          <a:p>
            <a:pPr marL="554354" indent="-554354" defTabSz="800735">
              <a:lnSpc>
                <a:spcPct val="110000"/>
              </a:lnSpc>
              <a:spcBef>
                <a:spcPts val="4000"/>
              </a:spcBef>
              <a:buBlip>
                <a:blip r:embed="rId3"/>
              </a:buBlip>
              <a:defRPr sz="5820"/>
            </a:pPr>
            <a:r>
              <a:t>“fire proceeds from their mouth” - Jeremiah 5:14</a:t>
            </a:r>
          </a:p>
          <a:p>
            <a:pPr marL="554354" indent="-554354" defTabSz="800735">
              <a:lnSpc>
                <a:spcPct val="110000"/>
              </a:lnSpc>
              <a:spcBef>
                <a:spcPts val="4000"/>
              </a:spcBef>
              <a:buBlip>
                <a:blip r:embed="rId3"/>
              </a:buBlip>
              <a:defRPr sz="5820"/>
            </a:pPr>
            <a:r>
              <a:t>“power to shut heaven” - God sends and restricts the rain (Elijah’s prayer in 1 Kings 17:1-2) </a:t>
            </a:r>
          </a:p>
          <a:p>
            <a:pPr marL="554354" indent="-554354" defTabSz="800735">
              <a:lnSpc>
                <a:spcPct val="110000"/>
              </a:lnSpc>
              <a:spcBef>
                <a:spcPts val="4000"/>
              </a:spcBef>
              <a:buBlip>
                <a:blip r:embed="rId3"/>
              </a:buBlip>
              <a:defRPr sz="5820"/>
            </a:pPr>
            <a:r>
              <a:t>“power over waters to turn them to blood” - God turns water into blood (e.g. plague #1, Exodus 7:17-25)</a:t>
            </a:r>
          </a:p>
          <a:p>
            <a:pPr marL="554354" indent="-554354" defTabSz="800735">
              <a:lnSpc>
                <a:spcPct val="110000"/>
              </a:lnSpc>
              <a:spcBef>
                <a:spcPts val="4000"/>
              </a:spcBef>
              <a:buBlip>
                <a:blip r:embed="rId3"/>
              </a:buBlip>
              <a:defRPr sz="5820"/>
            </a:pPr>
            <a:r>
              <a:t>“strike the earth with all plagues” - God strikes the earth with pestilence (e.g. boils, plague #6 in Exodus 9:8-12).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1"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wo significant prophets"/>
          <p:cNvSpPr txBox="1"/>
          <p:nvPr>
            <p:ph type="title"/>
          </p:nvPr>
        </p:nvSpPr>
        <p:spPr>
          <a:prstGeom prst="rect">
            <a:avLst/>
          </a:prstGeom>
        </p:spPr>
        <p:txBody>
          <a:bodyPr/>
          <a:lstStyle/>
          <a:p>
            <a:pPr/>
            <a:r>
              <a:t>Two significant prophets</a:t>
            </a:r>
          </a:p>
        </p:txBody>
      </p:sp>
      <p:sp>
        <p:nvSpPr>
          <p:cNvPr id="206" name="Trees represent people in Scripture (e.g. Nebuchadnezzar in Daniel 4)…"/>
          <p:cNvSpPr txBox="1"/>
          <p:nvPr>
            <p:ph type="body" idx="1"/>
          </p:nvPr>
        </p:nvSpPr>
        <p:spPr>
          <a:prstGeom prst="rect">
            <a:avLst/>
          </a:prstGeom>
        </p:spPr>
        <p:txBody>
          <a:bodyPr/>
          <a:lstStyle/>
          <a:p>
            <a:pPr marL="468629" indent="-468629" defTabSz="676909">
              <a:lnSpc>
                <a:spcPct val="110000"/>
              </a:lnSpc>
              <a:spcBef>
                <a:spcPts val="2600"/>
              </a:spcBef>
              <a:buBlip>
                <a:blip r:embed="rId3"/>
              </a:buBlip>
              <a:defRPr sz="4920"/>
            </a:pPr>
            <a:r>
              <a:t>Trees represent people in Scripture (e.g. Nebuchadnezzar in Daniel 4)</a:t>
            </a:r>
          </a:p>
          <a:p>
            <a:pPr marL="468629" indent="-468629" defTabSz="676909">
              <a:lnSpc>
                <a:spcPct val="110000"/>
              </a:lnSpc>
              <a:spcBef>
                <a:spcPts val="2600"/>
              </a:spcBef>
              <a:buBlip>
                <a:blip r:embed="rId3"/>
              </a:buBlip>
              <a:defRPr sz="4920"/>
            </a:pPr>
            <a:r>
              <a:t>Divine power, told to prophesy</a:t>
            </a:r>
          </a:p>
          <a:p>
            <a:pPr marL="468629" indent="-468629" defTabSz="676909">
              <a:lnSpc>
                <a:spcPct val="110000"/>
              </a:lnSpc>
              <a:spcBef>
                <a:spcPts val="2600"/>
              </a:spcBef>
              <a:buBlip>
                <a:blip r:embed="rId3"/>
              </a:buBlip>
              <a:defRPr sz="4920"/>
            </a:pPr>
            <a:r>
              <a:t>The two trees represent Daniel and John </a:t>
            </a:r>
          </a:p>
          <a:p>
            <a:pPr lvl="1" marL="937259" indent="-468629" defTabSz="676909">
              <a:lnSpc>
                <a:spcPct val="110000"/>
              </a:lnSpc>
              <a:spcBef>
                <a:spcPts val="2600"/>
              </a:spcBef>
              <a:buBlip>
                <a:blip r:embed="rId3"/>
              </a:buBlip>
              <a:defRPr sz="4920"/>
            </a:pPr>
            <a:r>
              <a:t>Daniel is the OT companion to Revelation</a:t>
            </a:r>
          </a:p>
          <a:p>
            <a:pPr lvl="1" marL="937259" indent="-468629" defTabSz="676909">
              <a:lnSpc>
                <a:spcPct val="110000"/>
              </a:lnSpc>
              <a:spcBef>
                <a:spcPts val="2600"/>
              </a:spcBef>
              <a:buBlip>
                <a:blip r:embed="rId3"/>
              </a:buBlip>
              <a:defRPr sz="4920"/>
            </a:pPr>
            <a:r>
              <a:t>They both speak about the same period of time (1,260 years) and the same beast</a:t>
            </a:r>
          </a:p>
          <a:p>
            <a:pPr lvl="1" marL="937259" indent="-468629" defTabSz="676909">
              <a:lnSpc>
                <a:spcPct val="110000"/>
              </a:lnSpc>
              <a:spcBef>
                <a:spcPts val="2600"/>
              </a:spcBef>
              <a:buBlip>
                <a:blip r:embed="rId3"/>
              </a:buBlip>
              <a:defRPr sz="4920"/>
            </a:pPr>
            <a:r>
              <a:t>Two prophets who represent the two testaments (Old and New)</a:t>
            </a:r>
          </a:p>
          <a:p>
            <a:pPr marL="468629" indent="-468629" defTabSz="676909">
              <a:lnSpc>
                <a:spcPct val="110000"/>
              </a:lnSpc>
              <a:spcBef>
                <a:spcPts val="2600"/>
              </a:spcBef>
              <a:buBlip>
                <a:blip r:embed="rId3"/>
              </a:buBlip>
              <a:defRPr sz="4920"/>
            </a:pPr>
            <a:r>
              <a:t>Fueled by the Holy Spirit and help supply the church - 2 Timothy 3:16, 2 Peter 1:20-21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0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06">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6"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ackcloth = Word of God suppressed"/>
          <p:cNvSpPr txBox="1"/>
          <p:nvPr>
            <p:ph type="title"/>
          </p:nvPr>
        </p:nvSpPr>
        <p:spPr>
          <a:prstGeom prst="rect">
            <a:avLst/>
          </a:prstGeom>
        </p:spPr>
        <p:txBody>
          <a:bodyPr/>
          <a:lstStyle/>
          <a:p>
            <a:pPr/>
            <a:r>
              <a:t>Sackcloth = Word of God suppressed</a:t>
            </a:r>
          </a:p>
        </p:txBody>
      </p:sp>
      <p:sp>
        <p:nvSpPr>
          <p:cNvPr id="211" name="400 - Jerome produces the Latin Vulgate…"/>
          <p:cNvSpPr txBox="1"/>
          <p:nvPr>
            <p:ph type="body" idx="1"/>
          </p:nvPr>
        </p:nvSpPr>
        <p:spPr>
          <a:xfrm>
            <a:off x="952500" y="3929022"/>
            <a:ext cx="22479000" cy="8626556"/>
          </a:xfrm>
          <a:prstGeom prst="rect">
            <a:avLst/>
          </a:prstGeom>
        </p:spPr>
        <p:txBody>
          <a:bodyPr/>
          <a:lstStyle/>
          <a:p>
            <a:pPr marL="571499" indent="-571499">
              <a:lnSpc>
                <a:spcPct val="110000"/>
              </a:lnSpc>
              <a:spcBef>
                <a:spcPts val="3000"/>
              </a:spcBef>
              <a:buBlip>
                <a:blip r:embed="rId3"/>
              </a:buBlip>
              <a:defRPr sz="6200"/>
            </a:pPr>
            <a:r>
              <a:t>400 - Jerome produces the Latin Vulgate</a:t>
            </a:r>
          </a:p>
          <a:p>
            <a:pPr marL="571499" indent="-571499">
              <a:lnSpc>
                <a:spcPct val="110000"/>
              </a:lnSpc>
              <a:spcBef>
                <a:spcPts val="3000"/>
              </a:spcBef>
              <a:buBlip>
                <a:blip r:embed="rId3"/>
              </a:buBlip>
              <a:defRPr sz="6200"/>
            </a:pPr>
            <a:r>
              <a:t>To read the Bible in any language but Latin without a priest present was considered heresy (the two witnesses prophesy in sackcloth)</a:t>
            </a:r>
          </a:p>
          <a:p>
            <a:pPr marL="571499" indent="-571499">
              <a:lnSpc>
                <a:spcPct val="110000"/>
              </a:lnSpc>
              <a:spcBef>
                <a:spcPts val="3000"/>
              </a:spcBef>
              <a:buBlip>
                <a:blip r:embed="rId3"/>
              </a:buBlip>
              <a:defRPr sz="6200"/>
            </a:pPr>
            <a:r>
              <a:t>“Heretics” in the Middle Ages: “Some were harmless groups who gathered to read the Bible to one another in the vernacular without a priest, and to put their own interpretation upon its disputed passages.” (Durant, </a:t>
            </a:r>
            <a:r>
              <a:rPr i="1"/>
              <a:t>Age of Faith</a:t>
            </a:r>
            <a:r>
              <a:t>, p. 769)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1"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John Wycliffe, 1320-1394"/>
          <p:cNvSpPr txBox="1"/>
          <p:nvPr>
            <p:ph type="body" idx="21"/>
          </p:nvPr>
        </p:nvSpPr>
        <p:spPr>
          <a:xfrm>
            <a:off x="952500" y="11399832"/>
            <a:ext cx="22479000" cy="711201"/>
          </a:xfrm>
          <a:prstGeom prst="rect">
            <a:avLst/>
          </a:prstGeom>
        </p:spPr>
        <p:txBody>
          <a:bodyPr/>
          <a:lstStyle/>
          <a:p>
            <a:pPr/>
            <a:r>
              <a:t>–John Wycliffe, 1320-1394</a:t>
            </a:r>
          </a:p>
        </p:txBody>
      </p:sp>
      <p:sp>
        <p:nvSpPr>
          <p:cNvPr id="216" name="“The laity ought to understand the faith, and since the doctrines of our faith are in the Scriptures, believers should have the Scriptures in a language familiar to the people, and to this end the Holy Ghost endued them with knowledge of all tongues.”"/>
          <p:cNvSpPr txBox="1"/>
          <p:nvPr>
            <p:ph type="body" idx="22"/>
          </p:nvPr>
        </p:nvSpPr>
        <p:spPr>
          <a:xfrm>
            <a:off x="1004118" y="1385090"/>
            <a:ext cx="22375764" cy="9347201"/>
          </a:xfrm>
          <a:prstGeom prst="rect">
            <a:avLst/>
          </a:prstGeom>
        </p:spPr>
        <p:txBody>
          <a:bodyPr/>
          <a:lstStyle>
            <a:lvl1pPr>
              <a:defRPr sz="9000"/>
            </a:lvl1pPr>
          </a:lstStyle>
          <a:p>
            <a:pPr/>
            <a:r>
              <a:t>“The laity ought to understand the faith, and since the doctrines of our faith are in the Scriptures, believers should have the Scriptures in a language familiar to the people, and to this end the Holy Ghost endued them with knowledge of all tongues.”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John Wycliffe"/>
          <p:cNvSpPr txBox="1"/>
          <p:nvPr>
            <p:ph type="body" idx="21"/>
          </p:nvPr>
        </p:nvSpPr>
        <p:spPr>
          <a:xfrm>
            <a:off x="952500" y="11100169"/>
            <a:ext cx="22479000" cy="711201"/>
          </a:xfrm>
          <a:prstGeom prst="rect">
            <a:avLst/>
          </a:prstGeom>
        </p:spPr>
        <p:txBody>
          <a:bodyPr/>
          <a:lstStyle/>
          <a:p>
            <a:pPr/>
            <a:r>
              <a:t>–John Wycliffe</a:t>
            </a:r>
          </a:p>
        </p:txBody>
      </p:sp>
      <p:sp>
        <p:nvSpPr>
          <p:cNvPr id="219" name="“The true Christian was intended by Christ to prove all things by the Word of God: all churches, all ministers, all teaching, all preaching, all doctrines, all sermons, all writings, all opinions, all practices.”"/>
          <p:cNvSpPr txBox="1"/>
          <p:nvPr>
            <p:ph type="body" idx="22"/>
          </p:nvPr>
        </p:nvSpPr>
        <p:spPr>
          <a:xfrm>
            <a:off x="1072719" y="2027739"/>
            <a:ext cx="22238562" cy="7762241"/>
          </a:xfrm>
          <a:prstGeom prst="rect">
            <a:avLst/>
          </a:prstGeom>
        </p:spPr>
        <p:txBody>
          <a:bodyPr/>
          <a:lstStyle>
            <a:lvl1pPr>
              <a:defRPr sz="9000"/>
            </a:lvl1pPr>
          </a:lstStyle>
          <a:p>
            <a:pPr/>
            <a:r>
              <a:t>“The true Christian was intended by Christ to prove all things by the Word of God: all churches, all ministers, all teaching, all preaching, all doctrines, all sermons, all writings, all opinions, all practices.”</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ummary of 9:13-10:4"/>
          <p:cNvSpPr txBox="1"/>
          <p:nvPr>
            <p:ph type="title"/>
          </p:nvPr>
        </p:nvSpPr>
        <p:spPr>
          <a:prstGeom prst="rect">
            <a:avLst/>
          </a:prstGeom>
        </p:spPr>
        <p:txBody>
          <a:bodyPr/>
          <a:lstStyle/>
          <a:p>
            <a:pPr/>
            <a:r>
              <a:t>Summary of 9:13-10:4</a:t>
            </a:r>
          </a:p>
        </p:txBody>
      </p:sp>
      <p:sp>
        <p:nvSpPr>
          <p:cNvPr id="139" name="The Turkish power supplants the Arab power and threatens the Byzantine Empire…"/>
          <p:cNvSpPr txBox="1"/>
          <p:nvPr>
            <p:ph type="body" idx="1"/>
          </p:nvPr>
        </p:nvSpPr>
        <p:spPr>
          <a:prstGeom prst="rect">
            <a:avLst/>
          </a:prstGeom>
        </p:spPr>
        <p:txBody>
          <a:bodyPr/>
          <a:lstStyle/>
          <a:p>
            <a:pPr marL="571499" indent="-571499">
              <a:buBlip>
                <a:blip r:embed="rId3"/>
              </a:buBlip>
              <a:defRPr sz="5600"/>
            </a:pPr>
            <a:r>
              <a:t>The Turkish power supplants the Arab power and threatens the Byzantine Empire</a:t>
            </a:r>
          </a:p>
          <a:p>
            <a:pPr marL="571499" indent="-571499">
              <a:buBlip>
                <a:blip r:embed="rId3"/>
              </a:buBlip>
              <a:defRPr sz="5600"/>
            </a:pPr>
            <a:r>
              <a:t>Nearly 400 years after crossing the Euphrates, the Ottoman Turks conquer Constantinople</a:t>
            </a:r>
          </a:p>
          <a:p>
            <a:pPr marL="571499" indent="-571499">
              <a:buBlip>
                <a:blip r:embed="rId3"/>
              </a:buBlip>
              <a:defRPr sz="5600"/>
            </a:pPr>
            <a:r>
              <a:t>The fall of Constantinople does not cause the Latin church to repent</a:t>
            </a:r>
          </a:p>
          <a:p>
            <a:pPr marL="571499" indent="-571499">
              <a:buBlip>
                <a:blip r:embed="rId3"/>
              </a:buBlip>
              <a:defRPr sz="5600"/>
            </a:pPr>
            <a:r>
              <a:t>John’s testimony against the Roman Empire is nearly concluded; but God has more for John to prophesy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9"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John Wycliffe"/>
          <p:cNvSpPr txBox="1"/>
          <p:nvPr>
            <p:ph type="body" idx="21"/>
          </p:nvPr>
        </p:nvSpPr>
        <p:spPr>
          <a:xfrm>
            <a:off x="952500" y="10893024"/>
            <a:ext cx="22479000" cy="711201"/>
          </a:xfrm>
          <a:prstGeom prst="rect">
            <a:avLst/>
          </a:prstGeom>
        </p:spPr>
        <p:txBody>
          <a:bodyPr/>
          <a:lstStyle/>
          <a:p>
            <a:pPr/>
            <a:r>
              <a:t>–John Wycliffe</a:t>
            </a:r>
          </a:p>
        </p:txBody>
      </p:sp>
      <p:sp>
        <p:nvSpPr>
          <p:cNvPr id="222" name="“Even though there were a hundred popes and though every (beggar) monk were a cardinal, they would be entitled to confidence only in so far as they accorded with the Bible.”"/>
          <p:cNvSpPr txBox="1"/>
          <p:nvPr>
            <p:ph type="body" idx="22"/>
          </p:nvPr>
        </p:nvSpPr>
        <p:spPr>
          <a:xfrm>
            <a:off x="1067979" y="2716647"/>
            <a:ext cx="22479001" cy="6177281"/>
          </a:xfrm>
          <a:prstGeom prst="rect">
            <a:avLst/>
          </a:prstGeom>
        </p:spPr>
        <p:txBody>
          <a:bodyPr/>
          <a:lstStyle>
            <a:lvl1pPr>
              <a:defRPr sz="9000"/>
            </a:lvl1pPr>
          </a:lstStyle>
          <a:p>
            <a:pPr/>
            <a:r>
              <a:t>“Even though there were a hundred popes and though every (beggar) monk were a cardinal, they would be entitled to confidence only in so far as they accorded with the Bible.”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ummary of 10:5-11:6"/>
          <p:cNvSpPr txBox="1"/>
          <p:nvPr>
            <p:ph type="title"/>
          </p:nvPr>
        </p:nvSpPr>
        <p:spPr>
          <a:prstGeom prst="rect">
            <a:avLst/>
          </a:prstGeom>
        </p:spPr>
        <p:txBody>
          <a:bodyPr/>
          <a:lstStyle/>
          <a:p>
            <a:pPr/>
            <a:r>
              <a:t>Summary of 10:5-11:6</a:t>
            </a:r>
          </a:p>
        </p:txBody>
      </p:sp>
      <p:sp>
        <p:nvSpPr>
          <p:cNvPr id="225" name="God’s judgment of the Roman Empire will end with trumpet #7, but there is more for John to prophesy (10:11, “You must prophesy again about many peoples, nations, tongues, and kings.”)…"/>
          <p:cNvSpPr txBox="1"/>
          <p:nvPr>
            <p:ph type="body" idx="1"/>
          </p:nvPr>
        </p:nvSpPr>
        <p:spPr>
          <a:xfrm>
            <a:off x="952500" y="3986059"/>
            <a:ext cx="22479000" cy="8588682"/>
          </a:xfrm>
          <a:prstGeom prst="rect">
            <a:avLst/>
          </a:prstGeom>
        </p:spPr>
        <p:txBody>
          <a:bodyPr/>
          <a:lstStyle/>
          <a:p>
            <a:pPr>
              <a:lnSpc>
                <a:spcPct val="120000"/>
              </a:lnSpc>
              <a:spcBef>
                <a:spcPts val="2400"/>
              </a:spcBef>
              <a:buBlip>
                <a:blip r:embed="rId3"/>
              </a:buBlip>
            </a:pPr>
            <a:r>
              <a:t>God’s judgment of the Roman Empire will end with trumpet #7, but there is more for John to prophesy (10:11, “You must prophesy again about many peoples, nations, tongues, and kings.”)</a:t>
            </a:r>
          </a:p>
          <a:p>
            <a:pPr>
              <a:lnSpc>
                <a:spcPct val="120000"/>
              </a:lnSpc>
              <a:spcBef>
                <a:spcPts val="2400"/>
              </a:spcBef>
              <a:buBlip>
                <a:blip r:embed="rId3"/>
              </a:buBlip>
            </a:pPr>
            <a:r>
              <a:t>The measuring of the temple represents a time when some will judge the church according to the standard of the word of God — John Wycliffe is one example</a:t>
            </a:r>
          </a:p>
          <a:p>
            <a:pPr>
              <a:lnSpc>
                <a:spcPct val="120000"/>
              </a:lnSpc>
              <a:spcBef>
                <a:spcPts val="2400"/>
              </a:spcBef>
              <a:buBlip>
                <a:blip r:embed="rId3"/>
              </a:buBlip>
            </a:pPr>
            <a:r>
              <a:t>The two witnesses represent Daniel and John who, in turn, represent the Old and New Testaments</a:t>
            </a:r>
          </a:p>
          <a:p>
            <a:pPr>
              <a:lnSpc>
                <a:spcPct val="120000"/>
              </a:lnSpc>
              <a:spcBef>
                <a:spcPts val="2400"/>
              </a:spcBef>
              <a:buBlip>
                <a:blip r:embed="rId3"/>
              </a:buBlip>
            </a:pPr>
            <a:r>
              <a:t>They are clothed in sackcloth because the word of God is suppressed — Latin was the only Bible translation sanctioned by the church of Rome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5"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42 months…"/>
          <p:cNvSpPr txBox="1"/>
          <p:nvPr>
            <p:ph type="title"/>
          </p:nvPr>
        </p:nvSpPr>
        <p:spPr>
          <a:xfrm>
            <a:off x="952500" y="3283531"/>
            <a:ext cx="22479000" cy="6726995"/>
          </a:xfrm>
          <a:prstGeom prst="rect">
            <a:avLst/>
          </a:prstGeom>
        </p:spPr>
        <p:txBody>
          <a:bodyPr/>
          <a:lstStyle/>
          <a:p>
            <a:pPr>
              <a:lnSpc>
                <a:spcPct val="150000"/>
              </a:lnSpc>
              <a:defRPr sz="10200"/>
            </a:pPr>
            <a:r>
              <a:t>42 months</a:t>
            </a:r>
          </a:p>
          <a:p>
            <a:pPr>
              <a:lnSpc>
                <a:spcPct val="150000"/>
              </a:lnSpc>
              <a:defRPr sz="10200"/>
            </a:pPr>
            <a:r>
              <a:t>1260 days</a:t>
            </a:r>
          </a:p>
          <a:p>
            <a:pPr>
              <a:lnSpc>
                <a:spcPct val="150000"/>
              </a:lnSpc>
              <a:defRPr sz="10200"/>
            </a:pPr>
            <a:r>
              <a:t>Times, time, and half a time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1,260 days = time and times and 1/2 a time"/>
          <p:cNvSpPr txBox="1"/>
          <p:nvPr>
            <p:ph type="title"/>
          </p:nvPr>
        </p:nvSpPr>
        <p:spPr>
          <a:prstGeom prst="rect">
            <a:avLst/>
          </a:prstGeom>
        </p:spPr>
        <p:txBody>
          <a:bodyPr/>
          <a:lstStyle>
            <a:lvl1pPr>
              <a:defRPr sz="8800"/>
            </a:lvl1pPr>
          </a:lstStyle>
          <a:p>
            <a:pPr/>
            <a:r>
              <a:t>1,260 days = time and times and 1/2 a time</a:t>
            </a:r>
          </a:p>
        </p:txBody>
      </p:sp>
      <p:sp>
        <p:nvSpPr>
          <p:cNvPr id="234" name="Revelation 12:6, “Then the woman fled into the wilderness, where she has a place prepared by God, that they should feed her there one thousand two hundred and sixty days.”…"/>
          <p:cNvSpPr txBox="1"/>
          <p:nvPr>
            <p:ph type="body" idx="1"/>
          </p:nvPr>
        </p:nvSpPr>
        <p:spPr>
          <a:prstGeom prst="rect">
            <a:avLst/>
          </a:prstGeom>
        </p:spPr>
        <p:txBody>
          <a:bodyPr/>
          <a:lstStyle/>
          <a:p>
            <a:pPr marL="560069" indent="-560069" defTabSz="808990">
              <a:spcBef>
                <a:spcPts val="3900"/>
              </a:spcBef>
              <a:buBlip>
                <a:blip r:embed="rId3"/>
              </a:buBlip>
              <a:defRPr sz="5880"/>
            </a:pPr>
            <a:r>
              <a:t>Revelation 12:6, “Then the woman fled into the wilderness, where she has a place prepared by God, that they should feed her there one thousand two hundred and sixty days.”</a:t>
            </a:r>
          </a:p>
          <a:p>
            <a:pPr marL="560069" indent="-560069" defTabSz="808990">
              <a:spcBef>
                <a:spcPts val="3900"/>
              </a:spcBef>
              <a:buBlip>
                <a:blip r:embed="rId3"/>
              </a:buBlip>
              <a:defRPr sz="5880"/>
            </a:pPr>
            <a:r>
              <a:t>Revelation 12:14, “But the woman was given two wings of a great eagle, that she might fly into the wilderness to her place, where she is nourished for a time and times and half a time, from the presence of the serpent.”</a:t>
            </a:r>
          </a:p>
          <a:p>
            <a:pPr marL="560069" indent="-560069" defTabSz="808990">
              <a:spcBef>
                <a:spcPts val="3900"/>
              </a:spcBef>
              <a:buBlip>
                <a:blip r:embed="rId3"/>
              </a:buBlip>
              <a:defRPr sz="5880"/>
            </a:pPr>
            <a:r>
              <a:t>1,260 days = “time and times and half a time”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4"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If one “time” = one lunar year"/>
          <p:cNvSpPr txBox="1"/>
          <p:nvPr>
            <p:ph type="title"/>
          </p:nvPr>
        </p:nvSpPr>
        <p:spPr>
          <a:prstGeom prst="rect">
            <a:avLst/>
          </a:prstGeom>
        </p:spPr>
        <p:txBody>
          <a:bodyPr/>
          <a:lstStyle/>
          <a:p>
            <a:pPr/>
            <a:r>
              <a:t>If one “time” = one lunar year</a:t>
            </a:r>
          </a:p>
        </p:txBody>
      </p:sp>
      <p:sp>
        <p:nvSpPr>
          <p:cNvPr id="239" name="Why a lunar year?…"/>
          <p:cNvSpPr txBox="1"/>
          <p:nvPr>
            <p:ph type="body" idx="1"/>
          </p:nvPr>
        </p:nvSpPr>
        <p:spPr>
          <a:prstGeom prst="rect">
            <a:avLst/>
          </a:prstGeom>
        </p:spPr>
        <p:txBody>
          <a:bodyPr/>
          <a:lstStyle/>
          <a:p>
            <a:pPr marL="571499" indent="-571499">
              <a:spcBef>
                <a:spcPts val="4200"/>
              </a:spcBef>
              <a:buBlip>
                <a:blip r:embed="rId3"/>
              </a:buBlip>
              <a:defRPr sz="6000"/>
            </a:pPr>
            <a:r>
              <a:t>Why a lunar year?</a:t>
            </a:r>
          </a:p>
          <a:p>
            <a:pPr lvl="1" marL="1142999" indent="-571499">
              <a:spcBef>
                <a:spcPts val="4200"/>
              </a:spcBef>
              <a:buBlip>
                <a:blip r:embed="rId3"/>
              </a:buBlip>
              <a:defRPr sz="6000"/>
            </a:pPr>
            <a:r>
              <a:t>First mentioned in Daniel 7:25; Jews used a lunar calendar</a:t>
            </a:r>
          </a:p>
          <a:p>
            <a:pPr marL="571499" indent="-571499">
              <a:spcBef>
                <a:spcPts val="4200"/>
              </a:spcBef>
              <a:buBlip>
                <a:blip r:embed="rId3"/>
              </a:buBlip>
              <a:defRPr sz="6000"/>
            </a:pPr>
            <a:r>
              <a:t>“Time” = 360 days</a:t>
            </a:r>
          </a:p>
          <a:p>
            <a:pPr marL="571499" indent="-571499">
              <a:spcBef>
                <a:spcPts val="4200"/>
              </a:spcBef>
              <a:buBlip>
                <a:blip r:embed="rId3"/>
              </a:buBlip>
              <a:defRPr sz="6000"/>
            </a:pPr>
            <a:r>
              <a:t>“Times” = 720 days (two years)</a:t>
            </a:r>
          </a:p>
          <a:p>
            <a:pPr marL="571499" indent="-571499">
              <a:spcBef>
                <a:spcPts val="4200"/>
              </a:spcBef>
              <a:buBlip>
                <a:blip r:embed="rId3"/>
              </a:buBlip>
              <a:defRPr sz="6000"/>
            </a:pPr>
            <a:r>
              <a:t>“Half a time” = 180 days</a:t>
            </a:r>
          </a:p>
          <a:p>
            <a:pPr marL="571499" indent="-571499">
              <a:spcBef>
                <a:spcPts val="4200"/>
              </a:spcBef>
              <a:buBlip>
                <a:blip r:embed="rId3"/>
              </a:buBlip>
              <a:defRPr sz="6000"/>
            </a:pPr>
            <a:r>
              <a:t>360 +720+180 = 1,260 days or 3.5 years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3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3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39">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42 months = 1,260 days"/>
          <p:cNvSpPr txBox="1"/>
          <p:nvPr>
            <p:ph type="title"/>
          </p:nvPr>
        </p:nvSpPr>
        <p:spPr>
          <a:prstGeom prst="rect">
            <a:avLst/>
          </a:prstGeom>
        </p:spPr>
        <p:txBody>
          <a:bodyPr/>
          <a:lstStyle/>
          <a:p>
            <a:pPr/>
            <a:r>
              <a:t>42 months = 1,260 days</a:t>
            </a:r>
          </a:p>
        </p:txBody>
      </p:sp>
      <p:sp>
        <p:nvSpPr>
          <p:cNvPr id="244" name="Revelation 11:2-3…"/>
          <p:cNvSpPr txBox="1"/>
          <p:nvPr>
            <p:ph type="body" idx="1"/>
          </p:nvPr>
        </p:nvSpPr>
        <p:spPr>
          <a:prstGeom prst="rect">
            <a:avLst/>
          </a:prstGeom>
        </p:spPr>
        <p:txBody>
          <a:bodyPr/>
          <a:lstStyle/>
          <a:p>
            <a:pPr marL="571499" indent="-571499">
              <a:lnSpc>
                <a:spcPct val="120000"/>
              </a:lnSpc>
              <a:spcBef>
                <a:spcPts val="2400"/>
              </a:spcBef>
              <a:buBlip>
                <a:blip r:embed="rId3"/>
              </a:buBlip>
              <a:defRPr sz="7400"/>
            </a:pPr>
            <a:r>
              <a:t>Revelation 11:2-3</a:t>
            </a:r>
          </a:p>
          <a:p>
            <a:pPr marL="571499" indent="-571499">
              <a:lnSpc>
                <a:spcPct val="120000"/>
              </a:lnSpc>
              <a:spcBef>
                <a:spcPts val="2400"/>
              </a:spcBef>
              <a:buBlip>
                <a:blip r:embed="rId3"/>
              </a:buBlip>
              <a:defRPr sz="7400"/>
            </a:pPr>
            <a:r>
              <a:t>42 months x 30 days (lunar calendar) = 1,260 days</a:t>
            </a:r>
          </a:p>
          <a:p>
            <a:pPr lvl="1">
              <a:lnSpc>
                <a:spcPct val="120000"/>
              </a:lnSpc>
              <a:spcBef>
                <a:spcPts val="2400"/>
              </a:spcBef>
              <a:buBlip>
                <a:blip r:embed="rId3"/>
              </a:buBlip>
              <a:defRPr sz="7400"/>
            </a:pPr>
            <a:r>
              <a:t>If 42 months = 1,260 days</a:t>
            </a:r>
          </a:p>
          <a:p>
            <a:pPr lvl="1">
              <a:lnSpc>
                <a:spcPct val="120000"/>
              </a:lnSpc>
              <a:spcBef>
                <a:spcPts val="2400"/>
              </a:spcBef>
              <a:buBlip>
                <a:blip r:embed="rId3"/>
              </a:buBlip>
              <a:defRPr sz="7400"/>
            </a:pPr>
            <a:r>
              <a:t>If 1,260 days = “time and times and 1/2 a time”</a:t>
            </a:r>
          </a:p>
          <a:p>
            <a:pPr lvl="1">
              <a:lnSpc>
                <a:spcPct val="120000"/>
              </a:lnSpc>
              <a:spcBef>
                <a:spcPts val="2400"/>
              </a:spcBef>
              <a:buBlip>
                <a:blip r:embed="rId3"/>
              </a:buBlip>
              <a:defRPr sz="7400"/>
            </a:pPr>
            <a:r>
              <a:t>Then 42 months =  “time and times and 1/2 a time”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4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4"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48" name="Table"/>
          <p:cNvGraphicFramePr/>
          <p:nvPr/>
        </p:nvGraphicFramePr>
        <p:xfrm>
          <a:off x="952500" y="1371600"/>
          <a:ext cx="22479000" cy="109474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572213"/>
                <a:gridCol w="1827530"/>
                <a:gridCol w="1782645"/>
                <a:gridCol w="2293434"/>
              </a:tblGrid>
              <a:tr h="1563460">
                <a:tc>
                  <a:txBody>
                    <a:bodyPr/>
                    <a:lstStyle/>
                    <a:p>
                      <a:pPr defTabSz="914400">
                        <a:tabLst>
                          <a:tab pos="1663700" algn="l"/>
                        </a:tabLst>
                        <a:defRPr sz="4200">
                          <a:sym typeface="Gill Sans Light"/>
                        </a:defRPr>
                      </a:pPr>
                    </a:p>
                  </a:txBody>
                  <a:tcPr marL="50800" marR="50800" marT="50800" marB="50800" anchor="ctr" anchorCtr="0" horzOverflow="overflow">
                    <a:lnL w="3175">
                      <a:solidFill>
                        <a:srgbClr val="FDF6DA"/>
                      </a:solidFill>
                      <a:miter lim="400000"/>
                    </a:lnL>
                    <a:lnT w="3175">
                      <a:solidFill>
                        <a:srgbClr val="FDF6DA"/>
                      </a:solidFill>
                      <a:miter lim="400000"/>
                    </a:lnT>
                  </a:tcPr>
                </a:tc>
                <a:tc>
                  <a:txBody>
                    <a:bodyPr/>
                    <a:lstStyle/>
                    <a:p>
                      <a:pPr defTabSz="914400">
                        <a:tabLst>
                          <a:tab pos="1663700" algn="l"/>
                        </a:tabLst>
                        <a:defRPr sz="1800">
                          <a:solidFill>
                            <a:srgbClr val="000000"/>
                          </a:solidFill>
                        </a:defRPr>
                      </a:pPr>
                      <a:r>
                        <a:rPr sz="4200">
                          <a:solidFill>
                            <a:srgbClr val="606060"/>
                          </a:solidFill>
                          <a:sym typeface="Gill Sans Light"/>
                        </a:rPr>
                        <a:t>42 months</a:t>
                      </a:r>
                    </a:p>
                  </a:txBody>
                  <a:tcPr marL="50800" marR="50800" marT="50800" marB="50800" anchor="ctr" anchorCtr="0" horzOverflow="overflow">
                    <a:lnT w="3175">
                      <a:solidFill>
                        <a:srgbClr val="FDF6DA"/>
                      </a:solidFill>
                      <a:miter lim="400000"/>
                    </a:lnT>
                  </a:tcPr>
                </a:tc>
                <a:tc>
                  <a:txBody>
                    <a:bodyPr/>
                    <a:lstStyle/>
                    <a:p>
                      <a:pPr defTabSz="914400">
                        <a:tabLst>
                          <a:tab pos="1663700" algn="l"/>
                        </a:tabLst>
                        <a:defRPr sz="1800">
                          <a:solidFill>
                            <a:srgbClr val="000000"/>
                          </a:solidFill>
                        </a:defRPr>
                      </a:pPr>
                      <a:r>
                        <a:rPr sz="4200">
                          <a:solidFill>
                            <a:srgbClr val="606060"/>
                          </a:solidFill>
                          <a:sym typeface="Gill Sans Light"/>
                        </a:rPr>
                        <a:t>1,260 days</a:t>
                      </a:r>
                    </a:p>
                  </a:txBody>
                  <a:tcPr marL="50800" marR="50800" marT="50800" marB="50800" anchor="ctr" anchorCtr="0" horzOverflow="overflow">
                    <a:lnT w="3175">
                      <a:solidFill>
                        <a:srgbClr val="FDF6DA"/>
                      </a:solidFill>
                      <a:miter lim="400000"/>
                    </a:lnT>
                  </a:tcPr>
                </a:tc>
                <a:tc>
                  <a:txBody>
                    <a:bodyPr/>
                    <a:lstStyle/>
                    <a:p>
                      <a:pPr defTabSz="914400">
                        <a:tabLst>
                          <a:tab pos="1663700" algn="l"/>
                        </a:tabLst>
                        <a:defRPr sz="1800">
                          <a:solidFill>
                            <a:srgbClr val="000000"/>
                          </a:solidFill>
                        </a:defRPr>
                      </a:pPr>
                      <a:r>
                        <a:rPr sz="4200">
                          <a:solidFill>
                            <a:srgbClr val="606060"/>
                          </a:solidFill>
                          <a:sym typeface="Gill Sans Light"/>
                        </a:rPr>
                        <a:t>T, T’s, and 1/2 T</a:t>
                      </a:r>
                    </a:p>
                  </a:txBody>
                  <a:tcPr marL="50800" marR="50800" marT="50800" marB="50800" anchor="ctr" anchorCtr="0" horzOverflow="overflow">
                    <a:lnR w="3175">
                      <a:solidFill>
                        <a:srgbClr val="FDF6DA"/>
                      </a:solidFill>
                      <a:miter lim="400000"/>
                    </a:lnR>
                    <a:lnT w="3175">
                      <a:solidFill>
                        <a:srgbClr val="FDF6DA"/>
                      </a:solidFill>
                      <a:miter lim="400000"/>
                    </a:lnT>
                  </a:tcPr>
                </a:tc>
              </a:tr>
              <a:tr h="1195156">
                <a:tc>
                  <a:txBody>
                    <a:bodyPr/>
                    <a:lstStyle/>
                    <a:p>
                      <a:pPr defTabSz="914400">
                        <a:tabLst>
                          <a:tab pos="1663700" algn="l"/>
                        </a:tabLst>
                        <a:defRPr sz="1800">
                          <a:solidFill>
                            <a:srgbClr val="000000"/>
                          </a:solidFill>
                        </a:defRPr>
                      </a:pPr>
                      <a:r>
                        <a:rPr sz="5100">
                          <a:solidFill>
                            <a:srgbClr val="606060"/>
                          </a:solidFill>
                          <a:sym typeface="Gill Sans Light"/>
                        </a:rPr>
                        <a:t>The nations will trample the holy city (11:2)</a:t>
                      </a:r>
                    </a:p>
                  </a:txBody>
                  <a:tcPr marL="50800" marR="50800" marT="50800" marB="50800" anchor="ctr" anchorCtr="0" horzOverflow="overflow">
                    <a:lnL w="3175">
                      <a:solidFill>
                        <a:srgbClr val="FDF6DA"/>
                      </a:solidFill>
                      <a:miter lim="400000"/>
                    </a:lnL>
                  </a:tcPr>
                </a:tc>
                <a:tc>
                  <a:txBody>
                    <a:bodyPr/>
                    <a:lstStyle/>
                    <a:p>
                      <a:pPr defTabSz="914400">
                        <a:tabLst>
                          <a:tab pos="1663700" algn="l"/>
                        </a:tabLst>
                        <a:defRPr sz="1800">
                          <a:solidFill>
                            <a:srgbClr val="000000"/>
                          </a:solidFill>
                        </a:defRPr>
                      </a:pPr>
                      <a:r>
                        <a:rPr sz="4200">
                          <a:solidFill>
                            <a:srgbClr val="606060"/>
                          </a:solidFill>
                          <a:sym typeface="Gill Sans Light"/>
                        </a:rPr>
                        <a:t>X</a:t>
                      </a:r>
                    </a:p>
                  </a:txBody>
                  <a:tcPr marL="50800" marR="50800" marT="50800" marB="50800" anchor="ctr" anchorCtr="0" horzOverflow="overflow"/>
                </a:tc>
                <a:tc>
                  <a:txBody>
                    <a:bodyPr/>
                    <a:lstStyle/>
                    <a:p>
                      <a:pPr defTabSz="914400">
                        <a:tabLst>
                          <a:tab pos="1663700" algn="l"/>
                        </a:tabLst>
                        <a:defRPr sz="4200">
                          <a:sym typeface="Gill Sans Light"/>
                        </a:defRPr>
                      </a:pPr>
                    </a:p>
                  </a:txBody>
                  <a:tcPr marL="50800" marR="50800" marT="50800" marB="50800" anchor="ctr" anchorCtr="0" horzOverflow="overflow"/>
                </a:tc>
                <a:tc>
                  <a:txBody>
                    <a:bodyPr/>
                    <a:lstStyle/>
                    <a:p>
                      <a:pPr defTabSz="914400">
                        <a:tabLst>
                          <a:tab pos="1663700" algn="l"/>
                        </a:tabLst>
                        <a:defRPr sz="4200">
                          <a:sym typeface="Gill Sans Light"/>
                        </a:defRPr>
                      </a:pPr>
                    </a:p>
                  </a:txBody>
                  <a:tcPr marL="50800" marR="50800" marT="50800" marB="50800" anchor="ctr" anchorCtr="0" horzOverflow="overflow">
                    <a:lnR w="3175">
                      <a:solidFill>
                        <a:srgbClr val="FDF6DA"/>
                      </a:solidFill>
                      <a:miter lim="400000"/>
                    </a:lnR>
                  </a:tcPr>
                </a:tc>
              </a:tr>
              <a:tr h="1195156">
                <a:tc>
                  <a:txBody>
                    <a:bodyPr/>
                    <a:lstStyle/>
                    <a:p>
                      <a:pPr defTabSz="914400">
                        <a:tabLst>
                          <a:tab pos="1663700" algn="l"/>
                        </a:tabLst>
                        <a:defRPr sz="1800">
                          <a:solidFill>
                            <a:srgbClr val="000000"/>
                          </a:solidFill>
                        </a:defRPr>
                      </a:pPr>
                      <a:r>
                        <a:rPr sz="5100">
                          <a:solidFill>
                            <a:srgbClr val="606060"/>
                          </a:solidFill>
                          <a:sym typeface="Gill Sans Light"/>
                        </a:rPr>
                        <a:t>Witnesses prophesy (11:3)</a:t>
                      </a:r>
                    </a:p>
                  </a:txBody>
                  <a:tcPr marL="50800" marR="50800" marT="50800" marB="50800" anchor="ctr" anchorCtr="0" horzOverflow="overflow">
                    <a:lnL w="3175">
                      <a:solidFill>
                        <a:srgbClr val="FDF6DA"/>
                      </a:solidFill>
                      <a:miter lim="400000"/>
                    </a:lnL>
                  </a:tcPr>
                </a:tc>
                <a:tc>
                  <a:txBody>
                    <a:bodyPr/>
                    <a:lstStyle/>
                    <a:p>
                      <a:pPr defTabSz="914400">
                        <a:tabLst>
                          <a:tab pos="1663700" algn="l"/>
                        </a:tabLst>
                        <a:defRPr sz="4200">
                          <a:sym typeface="Gill Sans Light"/>
                        </a:defRPr>
                      </a:pPr>
                    </a:p>
                  </a:txBody>
                  <a:tcPr marL="50800" marR="50800" marT="50800" marB="50800" anchor="ctr" anchorCtr="0" horzOverflow="overflow"/>
                </a:tc>
                <a:tc>
                  <a:txBody>
                    <a:bodyPr/>
                    <a:lstStyle/>
                    <a:p>
                      <a:pPr defTabSz="914400">
                        <a:tabLst>
                          <a:tab pos="1663700" algn="l"/>
                        </a:tabLst>
                        <a:defRPr sz="1800">
                          <a:solidFill>
                            <a:srgbClr val="000000"/>
                          </a:solidFill>
                        </a:defRPr>
                      </a:pPr>
                      <a:r>
                        <a:rPr sz="4200">
                          <a:solidFill>
                            <a:srgbClr val="606060"/>
                          </a:solidFill>
                          <a:sym typeface="Gill Sans Light"/>
                        </a:rPr>
                        <a:t>X</a:t>
                      </a:r>
                    </a:p>
                  </a:txBody>
                  <a:tcPr marL="50800" marR="50800" marT="50800" marB="50800" anchor="ctr" anchorCtr="0" horzOverflow="overflow"/>
                </a:tc>
                <a:tc>
                  <a:txBody>
                    <a:bodyPr/>
                    <a:lstStyle/>
                    <a:p>
                      <a:pPr defTabSz="914400">
                        <a:tabLst>
                          <a:tab pos="1663700" algn="l"/>
                        </a:tabLst>
                        <a:defRPr sz="4200">
                          <a:sym typeface="Gill Sans Light"/>
                        </a:defRPr>
                      </a:pPr>
                    </a:p>
                  </a:txBody>
                  <a:tcPr marL="50800" marR="50800" marT="50800" marB="50800" anchor="ctr" anchorCtr="0" horzOverflow="overflow">
                    <a:lnR w="3175">
                      <a:solidFill>
                        <a:srgbClr val="FDF6DA"/>
                      </a:solidFill>
                      <a:miter lim="400000"/>
                    </a:lnR>
                  </a:tcPr>
                </a:tc>
              </a:tr>
              <a:tr h="1960797">
                <a:tc>
                  <a:txBody>
                    <a:bodyPr/>
                    <a:lstStyle/>
                    <a:p>
                      <a:pPr defTabSz="914400">
                        <a:tabLst>
                          <a:tab pos="1663700" algn="l"/>
                        </a:tabLst>
                        <a:defRPr sz="1800">
                          <a:solidFill>
                            <a:srgbClr val="000000"/>
                          </a:solidFill>
                        </a:defRPr>
                      </a:pPr>
                      <a:r>
                        <a:rPr sz="5100">
                          <a:solidFill>
                            <a:srgbClr val="606060"/>
                          </a:solidFill>
                          <a:sym typeface="Gill Sans Light"/>
                        </a:rPr>
                        <a:t>Woman flees into the wilderness to escape the dragon (12:6, 14)</a:t>
                      </a:r>
                    </a:p>
                  </a:txBody>
                  <a:tcPr marL="50800" marR="50800" marT="50800" marB="50800" anchor="ctr" anchorCtr="0" horzOverflow="overflow">
                    <a:lnL w="3175">
                      <a:solidFill>
                        <a:srgbClr val="FDF6DA"/>
                      </a:solidFill>
                      <a:miter lim="400000"/>
                    </a:lnL>
                  </a:tcPr>
                </a:tc>
                <a:tc>
                  <a:txBody>
                    <a:bodyPr/>
                    <a:lstStyle/>
                    <a:p>
                      <a:pPr defTabSz="914400">
                        <a:tabLst>
                          <a:tab pos="1663700" algn="l"/>
                        </a:tabLst>
                        <a:defRPr sz="4200">
                          <a:sym typeface="Gill Sans Light"/>
                        </a:defRPr>
                      </a:pPr>
                    </a:p>
                  </a:txBody>
                  <a:tcPr marL="50800" marR="50800" marT="50800" marB="50800" anchor="ctr" anchorCtr="0" horzOverflow="overflow"/>
                </a:tc>
                <a:tc>
                  <a:txBody>
                    <a:bodyPr/>
                    <a:lstStyle/>
                    <a:p>
                      <a:pPr defTabSz="914400">
                        <a:tabLst>
                          <a:tab pos="1663700" algn="l"/>
                        </a:tabLst>
                        <a:defRPr sz="1800">
                          <a:solidFill>
                            <a:srgbClr val="000000"/>
                          </a:solidFill>
                        </a:defRPr>
                      </a:pPr>
                      <a:r>
                        <a:rPr sz="4200">
                          <a:solidFill>
                            <a:srgbClr val="606060"/>
                          </a:solidFill>
                          <a:sym typeface="Gill Sans Light"/>
                        </a:rPr>
                        <a:t>X</a:t>
                      </a:r>
                    </a:p>
                  </a:txBody>
                  <a:tcPr marL="50800" marR="50800" marT="50800" marB="50800" anchor="ctr" anchorCtr="0" horzOverflow="overflow"/>
                </a:tc>
                <a:tc>
                  <a:txBody>
                    <a:bodyPr/>
                    <a:lstStyle/>
                    <a:p>
                      <a:pPr defTabSz="914400">
                        <a:tabLst>
                          <a:tab pos="1663700" algn="l"/>
                        </a:tabLst>
                        <a:defRPr sz="1800">
                          <a:solidFill>
                            <a:srgbClr val="000000"/>
                          </a:solidFill>
                        </a:defRPr>
                      </a:pPr>
                      <a:r>
                        <a:rPr sz="4200">
                          <a:solidFill>
                            <a:srgbClr val="606060"/>
                          </a:solidFill>
                          <a:sym typeface="Gill Sans Light"/>
                        </a:rPr>
                        <a:t>X</a:t>
                      </a:r>
                    </a:p>
                  </a:txBody>
                  <a:tcPr marL="50800" marR="50800" marT="50800" marB="50800" anchor="ctr" anchorCtr="0" horzOverflow="overflow">
                    <a:lnR w="3175">
                      <a:solidFill>
                        <a:srgbClr val="FDF6DA"/>
                      </a:solidFill>
                      <a:miter lim="400000"/>
                    </a:lnR>
                  </a:tcPr>
                </a:tc>
              </a:tr>
              <a:tr h="2117714">
                <a:tc>
                  <a:txBody>
                    <a:bodyPr/>
                    <a:lstStyle/>
                    <a:p>
                      <a:pPr defTabSz="914400">
                        <a:tabLst>
                          <a:tab pos="1663700" algn="l"/>
                        </a:tabLst>
                        <a:defRPr sz="1800">
                          <a:solidFill>
                            <a:srgbClr val="000000"/>
                          </a:solidFill>
                        </a:defRPr>
                      </a:pPr>
                      <a:r>
                        <a:rPr sz="5100">
                          <a:solidFill>
                            <a:srgbClr val="606060"/>
                          </a:solidFill>
                          <a:sym typeface="Gill Sans Light"/>
                        </a:rPr>
                        <a:t>Beast from the abyss blasphemes God and makes war against the saints (13:5)</a:t>
                      </a:r>
                    </a:p>
                  </a:txBody>
                  <a:tcPr marL="50800" marR="50800" marT="50800" marB="50800" anchor="ctr" anchorCtr="0" horzOverflow="overflow">
                    <a:lnL w="3175">
                      <a:solidFill>
                        <a:srgbClr val="FDF6DA"/>
                      </a:solidFill>
                      <a:miter lim="400000"/>
                    </a:lnL>
                  </a:tcPr>
                </a:tc>
                <a:tc>
                  <a:txBody>
                    <a:bodyPr/>
                    <a:lstStyle/>
                    <a:p>
                      <a:pPr defTabSz="914400">
                        <a:tabLst>
                          <a:tab pos="1663700" algn="l"/>
                        </a:tabLst>
                        <a:defRPr sz="1800">
                          <a:solidFill>
                            <a:srgbClr val="000000"/>
                          </a:solidFill>
                        </a:defRPr>
                      </a:pPr>
                      <a:r>
                        <a:rPr sz="4200">
                          <a:solidFill>
                            <a:srgbClr val="606060"/>
                          </a:solidFill>
                          <a:sym typeface="Gill Sans Light"/>
                        </a:rPr>
                        <a:t>X</a:t>
                      </a:r>
                    </a:p>
                  </a:txBody>
                  <a:tcPr marL="50800" marR="50800" marT="50800" marB="50800" anchor="ctr" anchorCtr="0" horzOverflow="overflow"/>
                </a:tc>
                <a:tc>
                  <a:txBody>
                    <a:bodyPr/>
                    <a:lstStyle/>
                    <a:p>
                      <a:pPr defTabSz="914400">
                        <a:tabLst>
                          <a:tab pos="1663700" algn="l"/>
                        </a:tabLst>
                        <a:defRPr sz="4200">
                          <a:sym typeface="Gill Sans Light"/>
                        </a:defRPr>
                      </a:pPr>
                    </a:p>
                  </a:txBody>
                  <a:tcPr marL="50800" marR="50800" marT="50800" marB="50800" anchor="ctr" anchorCtr="0" horzOverflow="overflow"/>
                </a:tc>
                <a:tc>
                  <a:txBody>
                    <a:bodyPr/>
                    <a:lstStyle/>
                    <a:p>
                      <a:pPr defTabSz="914400">
                        <a:tabLst>
                          <a:tab pos="1663700" algn="l"/>
                        </a:tabLst>
                        <a:defRPr sz="4200">
                          <a:sym typeface="Gill Sans Light"/>
                        </a:defRPr>
                      </a:pPr>
                    </a:p>
                  </a:txBody>
                  <a:tcPr marL="50800" marR="50800" marT="50800" marB="50800" anchor="ctr" anchorCtr="0" horzOverflow="overflow">
                    <a:lnR w="3175">
                      <a:solidFill>
                        <a:srgbClr val="FDF6DA"/>
                      </a:solidFill>
                      <a:miter lim="400000"/>
                    </a:lnR>
                  </a:tcPr>
                </a:tc>
              </a:tr>
              <a:tr h="1799589">
                <a:tc>
                  <a:txBody>
                    <a:bodyPr/>
                    <a:lstStyle/>
                    <a:p>
                      <a:pPr defTabSz="914400">
                        <a:tabLst>
                          <a:tab pos="1663700" algn="l"/>
                        </a:tabLst>
                        <a:defRPr sz="1800">
                          <a:solidFill>
                            <a:srgbClr val="000000"/>
                          </a:solidFill>
                        </a:defRPr>
                      </a:pPr>
                      <a:r>
                        <a:rPr sz="5100">
                          <a:solidFill>
                            <a:srgbClr val="606060"/>
                          </a:solidFill>
                          <a:sym typeface="Gill Sans Light"/>
                        </a:rPr>
                        <a:t>The “little horn” will blaspheme God and oppress His people (Daniel 7:25)</a:t>
                      </a:r>
                    </a:p>
                  </a:txBody>
                  <a:tcPr marL="50800" marR="50800" marT="50800" marB="50800" anchor="ctr" anchorCtr="0" horzOverflow="overflow">
                    <a:lnL w="3175">
                      <a:solidFill>
                        <a:srgbClr val="FDF6DA"/>
                      </a:solidFill>
                      <a:miter lim="400000"/>
                    </a:lnL>
                  </a:tcPr>
                </a:tc>
                <a:tc>
                  <a:txBody>
                    <a:bodyPr/>
                    <a:lstStyle/>
                    <a:p>
                      <a:pPr defTabSz="914400">
                        <a:tabLst>
                          <a:tab pos="1663700" algn="l"/>
                        </a:tabLst>
                        <a:defRPr sz="4200">
                          <a:sym typeface="Gill Sans Light"/>
                        </a:defRPr>
                      </a:pPr>
                    </a:p>
                  </a:txBody>
                  <a:tcPr marL="50800" marR="50800" marT="50800" marB="50800" anchor="ctr" anchorCtr="0" horzOverflow="overflow"/>
                </a:tc>
                <a:tc>
                  <a:txBody>
                    <a:bodyPr/>
                    <a:lstStyle/>
                    <a:p>
                      <a:pPr defTabSz="914400">
                        <a:tabLst>
                          <a:tab pos="1663700" algn="l"/>
                        </a:tabLst>
                        <a:defRPr sz="4200">
                          <a:sym typeface="Gill Sans Light"/>
                        </a:defRPr>
                      </a:pPr>
                    </a:p>
                  </a:txBody>
                  <a:tcPr marL="50800" marR="50800" marT="50800" marB="50800" anchor="ctr" anchorCtr="0" horzOverflow="overflow"/>
                </a:tc>
                <a:tc>
                  <a:txBody>
                    <a:bodyPr/>
                    <a:lstStyle/>
                    <a:p>
                      <a:pPr defTabSz="914400">
                        <a:tabLst>
                          <a:tab pos="1663700" algn="l"/>
                        </a:tabLst>
                        <a:defRPr sz="1800">
                          <a:solidFill>
                            <a:srgbClr val="000000"/>
                          </a:solidFill>
                        </a:defRPr>
                      </a:pPr>
                      <a:r>
                        <a:rPr sz="4200">
                          <a:solidFill>
                            <a:srgbClr val="606060"/>
                          </a:solidFill>
                          <a:sym typeface="Gill Sans Light"/>
                        </a:rPr>
                        <a:t>X</a:t>
                      </a:r>
                    </a:p>
                  </a:txBody>
                  <a:tcPr marL="50800" marR="50800" marT="50800" marB="50800" anchor="ctr" anchorCtr="0" horzOverflow="overflow">
                    <a:lnR w="3175">
                      <a:solidFill>
                        <a:srgbClr val="FDF6DA"/>
                      </a:solidFill>
                      <a:miter lim="400000"/>
                    </a:lnR>
                  </a:tcPr>
                </a:tc>
              </a:tr>
              <a:tr h="1112351">
                <a:tc>
                  <a:txBody>
                    <a:bodyPr/>
                    <a:lstStyle/>
                    <a:p>
                      <a:pPr defTabSz="914400">
                        <a:tabLst>
                          <a:tab pos="1663700" algn="l"/>
                        </a:tabLst>
                        <a:defRPr sz="1800">
                          <a:solidFill>
                            <a:srgbClr val="000000"/>
                          </a:solidFill>
                        </a:defRPr>
                      </a:pPr>
                      <a:r>
                        <a:rPr sz="5100">
                          <a:solidFill>
                            <a:srgbClr val="606060"/>
                          </a:solidFill>
                          <a:sym typeface="Gill Sans Light"/>
                        </a:rPr>
                        <a:t>The duration of the extraordinary things in Daniel’s vision (12:7)</a:t>
                      </a:r>
                    </a:p>
                  </a:txBody>
                  <a:tcPr marL="50800" marR="50800" marT="50800" marB="50800" anchor="ctr" anchorCtr="0" horzOverflow="overflow">
                    <a:lnL w="3175">
                      <a:solidFill>
                        <a:srgbClr val="FDF6DA"/>
                      </a:solidFill>
                      <a:miter lim="400000"/>
                    </a:lnL>
                    <a:lnB w="3175">
                      <a:solidFill>
                        <a:srgbClr val="FDF6DA"/>
                      </a:solidFill>
                      <a:miter lim="400000"/>
                    </a:lnB>
                  </a:tcPr>
                </a:tc>
                <a:tc>
                  <a:txBody>
                    <a:bodyPr/>
                    <a:lstStyle/>
                    <a:p>
                      <a:pPr defTabSz="914400">
                        <a:tabLst>
                          <a:tab pos="1663700" algn="l"/>
                        </a:tabLst>
                        <a:defRPr sz="4200">
                          <a:sym typeface="Gill Sans Light"/>
                        </a:defRPr>
                      </a:pPr>
                    </a:p>
                  </a:txBody>
                  <a:tcPr marL="50800" marR="50800" marT="50800" marB="50800" anchor="ctr" anchorCtr="0" horzOverflow="overflow">
                    <a:lnB w="3175">
                      <a:solidFill>
                        <a:srgbClr val="FDF6DA"/>
                      </a:solidFill>
                      <a:miter lim="400000"/>
                    </a:lnB>
                  </a:tcPr>
                </a:tc>
                <a:tc>
                  <a:txBody>
                    <a:bodyPr/>
                    <a:lstStyle/>
                    <a:p>
                      <a:pPr defTabSz="914400">
                        <a:tabLst>
                          <a:tab pos="1663700" algn="l"/>
                        </a:tabLst>
                        <a:defRPr sz="4200">
                          <a:sym typeface="Gill Sans Light"/>
                        </a:defRPr>
                      </a:pPr>
                    </a:p>
                  </a:txBody>
                  <a:tcPr marL="50800" marR="50800" marT="50800" marB="50800" anchor="ctr" anchorCtr="0" horzOverflow="overflow">
                    <a:lnB w="3175">
                      <a:solidFill>
                        <a:srgbClr val="FDF6DA"/>
                      </a:solidFill>
                      <a:miter lim="400000"/>
                    </a:lnB>
                  </a:tcPr>
                </a:tc>
                <a:tc>
                  <a:txBody>
                    <a:bodyPr/>
                    <a:lstStyle/>
                    <a:p>
                      <a:pPr defTabSz="914400">
                        <a:tabLst>
                          <a:tab pos="1663700" algn="l"/>
                        </a:tabLst>
                        <a:defRPr sz="1800">
                          <a:solidFill>
                            <a:srgbClr val="000000"/>
                          </a:solidFill>
                        </a:defRPr>
                      </a:pPr>
                      <a:r>
                        <a:rPr sz="4200">
                          <a:solidFill>
                            <a:srgbClr val="606060"/>
                          </a:solidFill>
                          <a:sym typeface="Gill Sans Light"/>
                        </a:rPr>
                        <a:t>X</a:t>
                      </a:r>
                    </a:p>
                  </a:txBody>
                  <a:tcPr marL="50800" marR="50800" marT="50800" marB="50800" anchor="ctr" anchorCtr="0" horzOverflow="overflow">
                    <a:lnR w="3175">
                      <a:solidFill>
                        <a:srgbClr val="FDF6DA"/>
                      </a:solidFill>
                      <a:miter lim="400000"/>
                    </a:lnR>
                    <a:lnB w="3175">
                      <a:solidFill>
                        <a:srgbClr val="FDF6DA"/>
                      </a:solidFill>
                      <a:miter lim="400000"/>
                    </a:lnB>
                  </a:tcPr>
                </a:tc>
              </a:tr>
            </a:tbl>
          </a:graphicData>
        </a:graphic>
      </p:graphicFrame>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8"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50" name="Table"/>
          <p:cNvGraphicFramePr/>
          <p:nvPr/>
        </p:nvGraphicFramePr>
        <p:xfrm>
          <a:off x="952500" y="1371600"/>
          <a:ext cx="22479000" cy="109474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2475824"/>
              </a:tblGrid>
              <a:tr h="2736056">
                <a:tc>
                  <a:txBody>
                    <a:bodyPr/>
                    <a:lstStyle/>
                    <a:p>
                      <a:pPr defTabSz="914400">
                        <a:lnSpc>
                          <a:spcPct val="120000"/>
                        </a:lnSpc>
                        <a:tabLst>
                          <a:tab pos="1663700" algn="l"/>
                        </a:tabLst>
                        <a:defRPr sz="1800">
                          <a:solidFill>
                            <a:srgbClr val="000000"/>
                          </a:solidFill>
                        </a:defRPr>
                      </a:pPr>
                      <a:r>
                        <a:rPr sz="6500">
                          <a:solidFill>
                            <a:srgbClr val="606060"/>
                          </a:solidFill>
                          <a:sym typeface="Gill Sans Light"/>
                        </a:rPr>
                        <a:t>The nations will trample the holy city (11:2)</a:t>
                      </a:r>
                    </a:p>
                  </a:txBody>
                  <a:tcPr marL="50800" marR="50800" marT="50800" marB="50800" anchor="ctr" anchorCtr="0" horzOverflow="overflow">
                    <a:lnL w="3175">
                      <a:solidFill>
                        <a:srgbClr val="FDF6DA"/>
                      </a:solidFill>
                      <a:miter lim="400000"/>
                    </a:lnL>
                    <a:lnR w="3175">
                      <a:solidFill>
                        <a:srgbClr val="FDF6DA"/>
                      </a:solidFill>
                      <a:miter lim="400000"/>
                    </a:lnR>
                    <a:lnT w="3175">
                      <a:solidFill>
                        <a:srgbClr val="FDF6DA"/>
                      </a:solidFill>
                      <a:miter lim="400000"/>
                    </a:lnT>
                  </a:tcPr>
                </a:tc>
              </a:tr>
              <a:tr h="2736056">
                <a:tc>
                  <a:txBody>
                    <a:bodyPr/>
                    <a:lstStyle/>
                    <a:p>
                      <a:pPr defTabSz="914400">
                        <a:lnSpc>
                          <a:spcPct val="120000"/>
                        </a:lnSpc>
                        <a:tabLst>
                          <a:tab pos="1663700" algn="l"/>
                        </a:tabLst>
                        <a:defRPr sz="1800">
                          <a:solidFill>
                            <a:srgbClr val="000000"/>
                          </a:solidFill>
                        </a:defRPr>
                      </a:pPr>
                      <a:r>
                        <a:rPr sz="6500">
                          <a:solidFill>
                            <a:srgbClr val="606060"/>
                          </a:solidFill>
                          <a:sym typeface="Gill Sans Light"/>
                        </a:rPr>
                        <a:t>Woman flees into the wilderness to escape the dragon (12:6, 14)</a:t>
                      </a:r>
                    </a:p>
                  </a:txBody>
                  <a:tcPr marL="50800" marR="50800" marT="50800" marB="50800" anchor="ctr" anchorCtr="0" horzOverflow="overflow">
                    <a:lnL w="3175">
                      <a:solidFill>
                        <a:srgbClr val="FDF6DA"/>
                      </a:solidFill>
                      <a:miter lim="400000"/>
                    </a:lnL>
                    <a:lnR w="3175">
                      <a:solidFill>
                        <a:srgbClr val="FDF6DA"/>
                      </a:solidFill>
                      <a:miter lim="400000"/>
                    </a:lnR>
                  </a:tcPr>
                </a:tc>
              </a:tr>
              <a:tr h="2736056">
                <a:tc>
                  <a:txBody>
                    <a:bodyPr/>
                    <a:lstStyle/>
                    <a:p>
                      <a:pPr defTabSz="914400">
                        <a:lnSpc>
                          <a:spcPct val="120000"/>
                        </a:lnSpc>
                        <a:tabLst>
                          <a:tab pos="1663700" algn="l"/>
                        </a:tabLst>
                        <a:defRPr sz="1800">
                          <a:solidFill>
                            <a:srgbClr val="000000"/>
                          </a:solidFill>
                        </a:defRPr>
                      </a:pPr>
                      <a:r>
                        <a:rPr sz="6500">
                          <a:solidFill>
                            <a:srgbClr val="606060"/>
                          </a:solidFill>
                          <a:sym typeface="Gill Sans Light"/>
                        </a:rPr>
                        <a:t>Beast from the abyss blasphemes God and makes war against the saints (13:5, 7)</a:t>
                      </a:r>
                    </a:p>
                  </a:txBody>
                  <a:tcPr marL="50800" marR="50800" marT="50800" marB="50800" anchor="ctr" anchorCtr="0" horzOverflow="overflow">
                    <a:lnL w="3175">
                      <a:solidFill>
                        <a:srgbClr val="FDF6DA"/>
                      </a:solidFill>
                      <a:miter lim="400000"/>
                    </a:lnL>
                    <a:lnR w="3175">
                      <a:solidFill>
                        <a:srgbClr val="FDF6DA"/>
                      </a:solidFill>
                      <a:miter lim="400000"/>
                    </a:lnR>
                  </a:tcPr>
                </a:tc>
              </a:tr>
              <a:tr h="2736056">
                <a:tc>
                  <a:txBody>
                    <a:bodyPr/>
                    <a:lstStyle/>
                    <a:p>
                      <a:pPr defTabSz="914400">
                        <a:lnSpc>
                          <a:spcPct val="120000"/>
                        </a:lnSpc>
                        <a:tabLst>
                          <a:tab pos="1663700" algn="l"/>
                        </a:tabLst>
                        <a:defRPr sz="1800">
                          <a:solidFill>
                            <a:srgbClr val="000000"/>
                          </a:solidFill>
                        </a:defRPr>
                      </a:pPr>
                      <a:r>
                        <a:rPr sz="6500">
                          <a:solidFill>
                            <a:srgbClr val="606060"/>
                          </a:solidFill>
                          <a:sym typeface="Gill Sans Light"/>
                        </a:rPr>
                        <a:t>The “little horn” will blaspheme God and oppress His people (Daniel 7:25)</a:t>
                      </a:r>
                    </a:p>
                  </a:txBody>
                  <a:tcPr marL="50800" marR="50800" marT="50800" marB="50800" anchor="ctr" anchorCtr="0" horzOverflow="overflow">
                    <a:lnL w="3175">
                      <a:solidFill>
                        <a:srgbClr val="FDF6DA"/>
                      </a:solidFill>
                      <a:miter lim="400000"/>
                    </a:lnL>
                    <a:lnR w="3175">
                      <a:solidFill>
                        <a:srgbClr val="FDF6DA"/>
                      </a:solidFill>
                      <a:miter lim="400000"/>
                    </a:lnR>
                    <a:lnB w="3175">
                      <a:solidFill>
                        <a:srgbClr val="FDF6DA"/>
                      </a:solidFill>
                      <a:miter lim="400000"/>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Chapter 10 - John’s testimony must continue"/>
          <p:cNvSpPr txBox="1"/>
          <p:nvPr>
            <p:ph type="title"/>
          </p:nvPr>
        </p:nvSpPr>
        <p:spPr>
          <a:prstGeom prst="rect">
            <a:avLst/>
          </a:prstGeom>
        </p:spPr>
        <p:txBody>
          <a:bodyPr/>
          <a:lstStyle>
            <a:lvl1pPr defTabSz="784225">
              <a:lnSpc>
                <a:spcPct val="120000"/>
              </a:lnSpc>
              <a:defRPr sz="8550"/>
            </a:lvl1pPr>
          </a:lstStyle>
          <a:p>
            <a:pPr/>
            <a:r>
              <a:t>Chapter 10 - John’s testimony must continue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he angel, the little book, the thunders"/>
          <p:cNvSpPr txBox="1"/>
          <p:nvPr>
            <p:ph type="title"/>
          </p:nvPr>
        </p:nvSpPr>
        <p:spPr>
          <a:prstGeom prst="rect">
            <a:avLst/>
          </a:prstGeom>
        </p:spPr>
        <p:txBody>
          <a:bodyPr/>
          <a:lstStyle/>
          <a:p>
            <a:pPr/>
            <a:r>
              <a:t>The angel, the little book, the thunders</a:t>
            </a:r>
          </a:p>
        </p:txBody>
      </p:sp>
      <p:sp>
        <p:nvSpPr>
          <p:cNvPr id="148" name="“a little book open in his hand” - a revelation available to all people…"/>
          <p:cNvSpPr txBox="1"/>
          <p:nvPr>
            <p:ph type="body" idx="1"/>
          </p:nvPr>
        </p:nvSpPr>
        <p:spPr>
          <a:prstGeom prst="rect">
            <a:avLst/>
          </a:prstGeom>
        </p:spPr>
        <p:txBody>
          <a:bodyPr/>
          <a:lstStyle/>
          <a:p>
            <a:pPr marL="560070" indent="-560070" defTabSz="808990">
              <a:lnSpc>
                <a:spcPct val="120000"/>
              </a:lnSpc>
              <a:spcBef>
                <a:spcPts val="3500"/>
              </a:spcBef>
              <a:buBlip>
                <a:blip r:embed="rId3"/>
              </a:buBlip>
              <a:defRPr sz="6468"/>
            </a:pPr>
            <a:r>
              <a:t>“a little book open in his hand” - a revelation available to all people</a:t>
            </a:r>
          </a:p>
          <a:p>
            <a:pPr marL="560069" indent="-560069" defTabSz="808990">
              <a:lnSpc>
                <a:spcPct val="120000"/>
              </a:lnSpc>
              <a:spcBef>
                <a:spcPts val="3500"/>
              </a:spcBef>
              <a:buBlip>
                <a:blip r:embed="rId3"/>
              </a:buBlip>
              <a:defRPr sz="6468"/>
            </a:pPr>
            <a:r>
              <a:t>The angel,  “cried with a loud voice, as when a lion roars.”</a:t>
            </a:r>
          </a:p>
          <a:p>
            <a:pPr marL="560069" indent="-560069" defTabSz="808990">
              <a:lnSpc>
                <a:spcPct val="120000"/>
              </a:lnSpc>
              <a:spcBef>
                <a:spcPts val="3500"/>
              </a:spcBef>
              <a:buBlip>
                <a:blip r:embed="rId3"/>
              </a:buBlip>
              <a:defRPr sz="6468"/>
            </a:pPr>
            <a:r>
              <a:t>“When he cried out, seven thunders uttered their voices” - thunder describes the voice of God</a:t>
            </a:r>
          </a:p>
          <a:p>
            <a:pPr marL="560069" indent="-560069" defTabSz="808990">
              <a:lnSpc>
                <a:spcPct val="120000"/>
              </a:lnSpc>
              <a:spcBef>
                <a:spcPts val="3500"/>
              </a:spcBef>
              <a:buBlip>
                <a:blip r:embed="rId3"/>
              </a:buBlip>
              <a:defRPr sz="6468"/>
            </a:pPr>
            <a:r>
              <a:t>“Seal up the things which the seven thunders uttered”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8"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even thunders respond to the “little book”"/>
          <p:cNvSpPr txBox="1"/>
          <p:nvPr>
            <p:ph type="title"/>
          </p:nvPr>
        </p:nvSpPr>
        <p:spPr>
          <a:prstGeom prst="rect">
            <a:avLst/>
          </a:prstGeom>
        </p:spPr>
        <p:txBody>
          <a:bodyPr/>
          <a:lstStyle/>
          <a:p>
            <a:pPr/>
            <a:r>
              <a:t>Seven thunders respond to the “little book”</a:t>
            </a:r>
          </a:p>
        </p:txBody>
      </p:sp>
      <p:sp>
        <p:nvSpPr>
          <p:cNvPr id="153" name="The “little book”…"/>
          <p:cNvSpPr txBox="1"/>
          <p:nvPr>
            <p:ph type="body" idx="1"/>
          </p:nvPr>
        </p:nvSpPr>
        <p:spPr>
          <a:prstGeom prst="rect">
            <a:avLst/>
          </a:prstGeom>
        </p:spPr>
        <p:txBody>
          <a:bodyPr/>
          <a:lstStyle/>
          <a:p>
            <a:pPr marL="571499" indent="-571499">
              <a:lnSpc>
                <a:spcPct val="120000"/>
              </a:lnSpc>
              <a:spcBef>
                <a:spcPts val="2400"/>
              </a:spcBef>
              <a:buBlip>
                <a:blip r:embed="rId3"/>
              </a:buBlip>
              <a:defRPr sz="5500"/>
            </a:pPr>
            <a:r>
              <a:t>The “little book”</a:t>
            </a:r>
          </a:p>
          <a:p>
            <a:pPr lvl="1">
              <a:lnSpc>
                <a:spcPct val="120000"/>
              </a:lnSpc>
              <a:spcBef>
                <a:spcPts val="2400"/>
              </a:spcBef>
              <a:buBlip>
                <a:blip r:embed="rId3"/>
              </a:buBlip>
              <a:defRPr sz="5500"/>
            </a:pPr>
            <a:r>
              <a:t>Remainder of the book of Revelation</a:t>
            </a:r>
          </a:p>
          <a:p>
            <a:pPr lvl="1">
              <a:lnSpc>
                <a:spcPct val="120000"/>
              </a:lnSpc>
              <a:spcBef>
                <a:spcPts val="2400"/>
              </a:spcBef>
              <a:buBlip>
                <a:blip r:embed="rId3"/>
              </a:buBlip>
              <a:defRPr sz="5500"/>
            </a:pPr>
            <a:r>
              <a:t>Seven thunders mimic the voice of God but are not the voice of God</a:t>
            </a:r>
          </a:p>
          <a:p>
            <a:pPr marL="571499" indent="-571499">
              <a:lnSpc>
                <a:spcPct val="120000"/>
              </a:lnSpc>
              <a:spcBef>
                <a:spcPts val="2400"/>
              </a:spcBef>
              <a:buBlip>
                <a:blip r:embed="rId3"/>
              </a:buBlip>
              <a:defRPr sz="5500"/>
            </a:pPr>
            <a:r>
              <a:t>“and swore by Him who lives forever and ever”</a:t>
            </a:r>
          </a:p>
          <a:p>
            <a:pPr lvl="1">
              <a:lnSpc>
                <a:spcPct val="120000"/>
              </a:lnSpc>
              <a:spcBef>
                <a:spcPts val="2400"/>
              </a:spcBef>
              <a:buBlip>
                <a:blip r:embed="rId3"/>
              </a:buBlip>
              <a:defRPr sz="5500"/>
            </a:pPr>
            <a:r>
              <a:t>A three-fold description of God:  “heaven…earth…sea”</a:t>
            </a:r>
          </a:p>
          <a:p>
            <a:pPr lvl="1">
              <a:lnSpc>
                <a:spcPct val="120000"/>
              </a:lnSpc>
              <a:spcBef>
                <a:spcPts val="2400"/>
              </a:spcBef>
              <a:buBlip>
                <a:blip r:embed="rId3"/>
              </a:buBlip>
              <a:defRPr sz="5500"/>
            </a:pPr>
            <a:r>
              <a:t>Lord of heaven and earth and the sea and all their contents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5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5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3"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eventh trumpet = judgment day"/>
          <p:cNvSpPr txBox="1"/>
          <p:nvPr>
            <p:ph type="title"/>
          </p:nvPr>
        </p:nvSpPr>
        <p:spPr>
          <a:prstGeom prst="rect">
            <a:avLst/>
          </a:prstGeom>
        </p:spPr>
        <p:txBody>
          <a:bodyPr/>
          <a:lstStyle/>
          <a:p>
            <a:pPr/>
            <a:r>
              <a:t>Seventh trumpet = judgment day</a:t>
            </a:r>
          </a:p>
        </p:txBody>
      </p:sp>
      <p:sp>
        <p:nvSpPr>
          <p:cNvPr id="158" name="“that there should be delay no longer” - What will not be delayed? What is contained in the little book.…"/>
          <p:cNvSpPr txBox="1"/>
          <p:nvPr>
            <p:ph type="body" idx="1"/>
          </p:nvPr>
        </p:nvSpPr>
        <p:spPr>
          <a:prstGeom prst="rect">
            <a:avLst/>
          </a:prstGeom>
        </p:spPr>
        <p:txBody>
          <a:bodyPr/>
          <a:lstStyle/>
          <a:p>
            <a:pPr marL="525779" indent="-525779" defTabSz="759459">
              <a:lnSpc>
                <a:spcPct val="120000"/>
              </a:lnSpc>
              <a:spcBef>
                <a:spcPts val="2200"/>
              </a:spcBef>
              <a:buBlip>
                <a:blip r:embed="rId3"/>
              </a:buBlip>
              <a:defRPr sz="6072"/>
            </a:pPr>
            <a:r>
              <a:t>“that there should be delay no longer” - What will not be delayed? What is contained in the little book.</a:t>
            </a:r>
          </a:p>
          <a:p>
            <a:pPr marL="525780" indent="-525780" defTabSz="759459">
              <a:spcBef>
                <a:spcPts val="5400"/>
              </a:spcBef>
              <a:buBlip>
                <a:blip r:embed="rId3"/>
              </a:buBlip>
              <a:defRPr sz="6072"/>
            </a:pPr>
            <a:r>
              <a:t>“mystery of God would be finished” — Romans 16:25, Colossians 2:2</a:t>
            </a:r>
          </a:p>
          <a:p>
            <a:pPr marL="525780" indent="-525780" defTabSz="759459">
              <a:spcBef>
                <a:spcPts val="5400"/>
              </a:spcBef>
              <a:buBlip>
                <a:blip r:embed="rId3"/>
              </a:buBlip>
              <a:defRPr sz="6072"/>
            </a:pPr>
            <a:r>
              <a:t>God’s purpose accomplished in the resurrection and salvation of His people — 1 Thessalonians 4:16, Revelation 11;15, 1 Corinthians 15:24-25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8">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Eating the little book"/>
          <p:cNvSpPr txBox="1"/>
          <p:nvPr>
            <p:ph type="title"/>
          </p:nvPr>
        </p:nvSpPr>
        <p:spPr>
          <a:prstGeom prst="rect">
            <a:avLst/>
          </a:prstGeom>
        </p:spPr>
        <p:txBody>
          <a:bodyPr/>
          <a:lstStyle/>
          <a:p>
            <a:pPr/>
            <a:r>
              <a:t>Eating the little book</a:t>
            </a:r>
          </a:p>
        </p:txBody>
      </p:sp>
      <p:sp>
        <p:nvSpPr>
          <p:cNvPr id="163" name="“Go, take the little book which is open”…"/>
          <p:cNvSpPr txBox="1"/>
          <p:nvPr>
            <p:ph type="body" idx="1"/>
          </p:nvPr>
        </p:nvSpPr>
        <p:spPr>
          <a:prstGeom prst="rect">
            <a:avLst/>
          </a:prstGeom>
        </p:spPr>
        <p:txBody>
          <a:bodyPr/>
          <a:lstStyle/>
          <a:p>
            <a:pPr>
              <a:lnSpc>
                <a:spcPct val="120000"/>
              </a:lnSpc>
              <a:buBlip>
                <a:blip r:embed="rId3"/>
              </a:buBlip>
              <a:defRPr sz="7200"/>
            </a:pPr>
            <a:r>
              <a:t>“Go, take the little book which is open”</a:t>
            </a:r>
          </a:p>
          <a:p>
            <a:pPr>
              <a:lnSpc>
                <a:spcPct val="120000"/>
              </a:lnSpc>
              <a:buBlip>
                <a:blip r:embed="rId3"/>
              </a:buBlip>
              <a:defRPr sz="7200"/>
            </a:pPr>
            <a:r>
              <a:t>“eat it”:  hearkens back to Ezekiel 3:1-15</a:t>
            </a:r>
          </a:p>
          <a:p>
            <a:pPr>
              <a:lnSpc>
                <a:spcPct val="120000"/>
              </a:lnSpc>
              <a:buBlip>
                <a:blip r:embed="rId3"/>
              </a:buBlip>
              <a:defRPr sz="7200"/>
            </a:pPr>
            <a:r>
              <a:t>“sweet…bitter”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11:1-2: measuring the temple"/>
          <p:cNvSpPr txBox="1"/>
          <p:nvPr>
            <p:ph type="title"/>
          </p:nvPr>
        </p:nvSpPr>
        <p:spPr>
          <a:prstGeom prst="rect">
            <a:avLst/>
          </a:prstGeom>
        </p:spPr>
        <p:txBody>
          <a:bodyPr/>
          <a:lstStyle/>
          <a:p>
            <a:pPr/>
            <a:r>
              <a:t>11:1-2: measuring the temple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Measuring the temple"/>
          <p:cNvSpPr txBox="1"/>
          <p:nvPr>
            <p:ph type="title"/>
          </p:nvPr>
        </p:nvSpPr>
        <p:spPr>
          <a:prstGeom prst="rect">
            <a:avLst/>
          </a:prstGeom>
        </p:spPr>
        <p:txBody>
          <a:bodyPr/>
          <a:lstStyle/>
          <a:p>
            <a:pPr/>
            <a:r>
              <a:t>Measuring the temple</a:t>
            </a:r>
          </a:p>
        </p:txBody>
      </p:sp>
      <p:sp>
        <p:nvSpPr>
          <p:cNvPr id="172" name="“I was given” — the measuring rod is given to the apostle…"/>
          <p:cNvSpPr txBox="1"/>
          <p:nvPr>
            <p:ph type="body" idx="1"/>
          </p:nvPr>
        </p:nvSpPr>
        <p:spPr>
          <a:prstGeom prst="rect">
            <a:avLst/>
          </a:prstGeom>
        </p:spPr>
        <p:txBody>
          <a:bodyPr/>
          <a:lstStyle/>
          <a:p>
            <a:pPr marL="571499" indent="-571499">
              <a:lnSpc>
                <a:spcPct val="120000"/>
              </a:lnSpc>
              <a:spcBef>
                <a:spcPts val="3600"/>
              </a:spcBef>
              <a:buBlip>
                <a:blip r:embed="rId3"/>
              </a:buBlip>
              <a:defRPr sz="5500"/>
            </a:pPr>
            <a:r>
              <a:t>“I was given” — the measuring rod is given to the apostle</a:t>
            </a:r>
          </a:p>
          <a:p>
            <a:pPr marL="571499" indent="-571499">
              <a:lnSpc>
                <a:spcPct val="120000"/>
              </a:lnSpc>
              <a:spcBef>
                <a:spcPts val="3600"/>
              </a:spcBef>
              <a:buBlip>
                <a:blip r:embed="rId3"/>
              </a:buBlip>
              <a:defRPr sz="5500"/>
            </a:pPr>
            <a:r>
              <a:t>A “reed like a measuring rod” — generally nine feet in length</a:t>
            </a:r>
          </a:p>
          <a:p>
            <a:pPr marL="571499" indent="-571499">
              <a:lnSpc>
                <a:spcPct val="120000"/>
              </a:lnSpc>
              <a:spcBef>
                <a:spcPts val="3600"/>
              </a:spcBef>
              <a:buBlip>
                <a:blip r:embed="rId3"/>
              </a:buBlip>
              <a:defRPr sz="5500"/>
            </a:pPr>
            <a:r>
              <a:t>What is he to measure? 3 things</a:t>
            </a:r>
          </a:p>
          <a:p>
            <a:pPr lvl="1">
              <a:lnSpc>
                <a:spcPct val="120000"/>
              </a:lnSpc>
              <a:spcBef>
                <a:spcPts val="3600"/>
              </a:spcBef>
              <a:buBlip>
                <a:blip r:embed="rId3"/>
              </a:buBlip>
              <a:defRPr sz="5500"/>
            </a:pPr>
            <a:r>
              <a:t>“the temple of God” — the church</a:t>
            </a:r>
          </a:p>
          <a:p>
            <a:pPr lvl="1">
              <a:lnSpc>
                <a:spcPct val="120000"/>
              </a:lnSpc>
              <a:spcBef>
                <a:spcPts val="3600"/>
              </a:spcBef>
              <a:buBlip>
                <a:blip r:embed="rId3"/>
              </a:buBlip>
              <a:defRPr sz="5500"/>
            </a:pPr>
            <a:r>
              <a:t>“the altar” — the worship</a:t>
            </a:r>
          </a:p>
          <a:p>
            <a:pPr lvl="1">
              <a:lnSpc>
                <a:spcPct val="120000"/>
              </a:lnSpc>
              <a:spcBef>
                <a:spcPts val="3600"/>
              </a:spcBef>
              <a:buBlip>
                <a:blip r:embed="rId3"/>
              </a:buBlip>
              <a:defRPr sz="5500"/>
            </a:pPr>
            <a:r>
              <a:t>“the worshippers” — the individuals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2">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2" grpId="1"/>
    </p:bldLst>
  </p:timing>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